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8288000" cy="10287000"/>
  <p:notesSz cx="6858000" cy="9144000"/>
  <p:embeddedFontLst>
    <p:embeddedFont>
      <p:font typeface="The Seasons Bold" charset="1" panose="00000000000000000000"/>
      <p:regular r:id="rId35"/>
    </p:embeddedFont>
    <p:embeddedFont>
      <p:font typeface="Montserrat" charset="1" panose="00000500000000000000"/>
      <p:regular r:id="rId36"/>
    </p:embeddedFont>
    <p:embeddedFont>
      <p:font typeface="Montserrat Bold" charset="1" panose="00000800000000000000"/>
      <p:regular r:id="rId37"/>
    </p:embeddedFont>
    <p:embeddedFont>
      <p:font typeface="The Seasons" charset="1" panose="00000000000000000000"/>
      <p:regular r:id="rId38"/>
    </p:embeddedFont>
    <p:embeddedFont>
      <p:font typeface="Montserrat Italics" charset="1" panose="00000500000000000000"/>
      <p:regular r:id="rId39"/>
    </p:embeddedFont>
    <p:embeddedFont>
      <p:font typeface="Trocchi" charset="1" panose="00000500000000000000"/>
      <p:regular r:id="rId40"/>
    </p:embeddedFont>
    <p:embeddedFont>
      <p:font typeface="Arial" charset="1" panose="020B0502020202020204"/>
      <p:regular r:id="rId41"/>
    </p:embeddedFont>
    <p:embeddedFont>
      <p:font typeface="Montserrat Semi-Bold" charset="1" panose="00000700000000000000"/>
      <p:regular r:id="rId42"/>
    </p:embeddedFont>
    <p:embeddedFont>
      <p:font typeface="Varela Round" charset="1" panose="0000050000000000000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6.png" Type="http://schemas.openxmlformats.org/officeDocument/2006/relationships/image"/><Relationship Id="rId11" Target="../media/image97.svg" Type="http://schemas.openxmlformats.org/officeDocument/2006/relationships/image"/><Relationship Id="rId12" Target="../media/image98.png" Type="http://schemas.openxmlformats.org/officeDocument/2006/relationships/image"/><Relationship Id="rId13" Target="../media/image99.svg" Type="http://schemas.openxmlformats.org/officeDocument/2006/relationships/image"/><Relationship Id="rId2" Target="../media/image1.png" Type="http://schemas.openxmlformats.org/officeDocument/2006/relationships/image"/><Relationship Id="rId3" Target="../media/image91.jpe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2.png" Type="http://schemas.openxmlformats.org/officeDocument/2006/relationships/image"/><Relationship Id="rId7" Target="../media/image93.svg" Type="http://schemas.openxmlformats.org/officeDocument/2006/relationships/image"/><Relationship Id="rId8" Target="../media/image94.png" Type="http://schemas.openxmlformats.org/officeDocument/2006/relationships/image"/><Relationship Id="rId9" Target="../media/image95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0.png" Type="http://schemas.openxmlformats.org/officeDocument/2006/relationships/image"/><Relationship Id="rId4" Target="../media/image101.png" Type="http://schemas.openxmlformats.org/officeDocument/2006/relationships/image"/><Relationship Id="rId5" Target="../media/image102.png" Type="http://schemas.openxmlformats.org/officeDocument/2006/relationships/image"/><Relationship Id="rId6" Target="../media/image103.svg" Type="http://schemas.openxmlformats.org/officeDocument/2006/relationships/image"/><Relationship Id="rId7" Target="../media/image10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3.jpeg" Type="http://schemas.openxmlformats.org/officeDocument/2006/relationships/image"/><Relationship Id="rId11" Target="../media/image114.jpeg" Type="http://schemas.openxmlformats.org/officeDocument/2006/relationships/image"/><Relationship Id="rId2" Target="../media/image105.png" Type="http://schemas.openxmlformats.org/officeDocument/2006/relationships/image"/><Relationship Id="rId3" Target="../media/image106.svg" Type="http://schemas.openxmlformats.org/officeDocument/2006/relationships/image"/><Relationship Id="rId4" Target="../media/image107.png" Type="http://schemas.openxmlformats.org/officeDocument/2006/relationships/image"/><Relationship Id="rId5" Target="../media/image108.svg" Type="http://schemas.openxmlformats.org/officeDocument/2006/relationships/image"/><Relationship Id="rId6" Target="../media/image109.png" Type="http://schemas.openxmlformats.org/officeDocument/2006/relationships/image"/><Relationship Id="rId7" Target="../media/image110.svg" Type="http://schemas.openxmlformats.org/officeDocument/2006/relationships/image"/><Relationship Id="rId8" Target="../media/image111.png" Type="http://schemas.openxmlformats.org/officeDocument/2006/relationships/image"/><Relationship Id="rId9" Target="../media/image1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2.svg" Type="http://schemas.openxmlformats.org/officeDocument/2006/relationships/image"/><Relationship Id="rId11" Target="../media/image123.jpeg" Type="http://schemas.openxmlformats.org/officeDocument/2006/relationships/image"/><Relationship Id="rId2" Target="../media/image1.png" Type="http://schemas.openxmlformats.org/officeDocument/2006/relationships/image"/><Relationship Id="rId3" Target="../media/image115.png" Type="http://schemas.openxmlformats.org/officeDocument/2006/relationships/image"/><Relationship Id="rId4" Target="../media/image116.svg" Type="http://schemas.openxmlformats.org/officeDocument/2006/relationships/image"/><Relationship Id="rId5" Target="../media/image117.png" Type="http://schemas.openxmlformats.org/officeDocument/2006/relationships/image"/><Relationship Id="rId6" Target="../media/image118.svg" Type="http://schemas.openxmlformats.org/officeDocument/2006/relationships/image"/><Relationship Id="rId7" Target="../media/image119.png" Type="http://schemas.openxmlformats.org/officeDocument/2006/relationships/image"/><Relationship Id="rId8" Target="../media/image120.svg" Type="http://schemas.openxmlformats.org/officeDocument/2006/relationships/image"/><Relationship Id="rId9" Target="../media/image12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4.jpeg" Type="http://schemas.openxmlformats.org/officeDocument/2006/relationships/image"/><Relationship Id="rId3" Target="../media/image125.png" Type="http://schemas.openxmlformats.org/officeDocument/2006/relationships/image"/><Relationship Id="rId4" Target="../media/image126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7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9.png" Type="http://schemas.openxmlformats.org/officeDocument/2006/relationships/image"/><Relationship Id="rId4" Target="../media/image13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8.png" Type="http://schemas.openxmlformats.org/officeDocument/2006/relationships/image"/><Relationship Id="rId11" Target="../media/image139.svg" Type="http://schemas.openxmlformats.org/officeDocument/2006/relationships/image"/><Relationship Id="rId12" Target="../media/image140.png" Type="http://schemas.openxmlformats.org/officeDocument/2006/relationships/image"/><Relationship Id="rId13" Target="../media/image141.svg" Type="http://schemas.openxmlformats.org/officeDocument/2006/relationships/image"/><Relationship Id="rId2" Target="../media/image1.png" Type="http://schemas.openxmlformats.org/officeDocument/2006/relationships/image"/><Relationship Id="rId3" Target="../media/image131.png" Type="http://schemas.openxmlformats.org/officeDocument/2006/relationships/image"/><Relationship Id="rId4" Target="../media/image132.png" Type="http://schemas.openxmlformats.org/officeDocument/2006/relationships/image"/><Relationship Id="rId5" Target="../media/image133.svg" Type="http://schemas.openxmlformats.org/officeDocument/2006/relationships/image"/><Relationship Id="rId6" Target="../media/image134.png" Type="http://schemas.openxmlformats.org/officeDocument/2006/relationships/image"/><Relationship Id="rId7" Target="../media/image135.svg" Type="http://schemas.openxmlformats.org/officeDocument/2006/relationships/image"/><Relationship Id="rId8" Target="../media/image136.png" Type="http://schemas.openxmlformats.org/officeDocument/2006/relationships/image"/><Relationship Id="rId9" Target="../media/image137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jpe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3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5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6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7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6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8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9.png" Type="http://schemas.openxmlformats.org/officeDocument/2006/relationships/image"/><Relationship Id="rId3" Target="../media/image111.png" Type="http://schemas.openxmlformats.org/officeDocument/2006/relationships/image"/><Relationship Id="rId4" Target="../media/image150.png" Type="http://schemas.openxmlformats.org/officeDocument/2006/relationships/image"/><Relationship Id="rId5" Target="../media/image151.png" Type="http://schemas.openxmlformats.org/officeDocument/2006/relationships/image"/><Relationship Id="rId6" Target="../media/image152.svg" Type="http://schemas.openxmlformats.org/officeDocument/2006/relationships/image"/><Relationship Id="rId7" Target="../media/image153.png" Type="http://schemas.openxmlformats.org/officeDocument/2006/relationships/image"/><Relationship Id="rId8" Target="../media/image154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5.png" Type="http://schemas.openxmlformats.org/officeDocument/2006/relationships/image"/><Relationship Id="rId3" Target="../media/image156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2" Target="../media/image1.png" Type="http://schemas.openxmlformats.org/officeDocument/2006/relationships/image"/><Relationship Id="rId3" Target="../media/image16.png" Type="http://schemas.openxmlformats.org/officeDocument/2006/relationships/image"/><Relationship Id="rId4" Target="../media/image17.jpeg" Type="http://schemas.openxmlformats.org/officeDocument/2006/relationships/image"/><Relationship Id="rId5" Target="../media/image18.png" Type="http://schemas.openxmlformats.org/officeDocument/2006/relationships/image"/><Relationship Id="rId6" Target="../media/image19.jpe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11" Target="../media/image31.png" Type="http://schemas.openxmlformats.org/officeDocument/2006/relationships/image"/><Relationship Id="rId12" Target="../media/image32.svg" Type="http://schemas.openxmlformats.org/officeDocument/2006/relationships/image"/><Relationship Id="rId13" Target="../media/image33.png" Type="http://schemas.openxmlformats.org/officeDocument/2006/relationships/image"/><Relationship Id="rId14" Target="../media/image34.png" Type="http://schemas.openxmlformats.org/officeDocument/2006/relationships/image"/><Relationship Id="rId15" Target="../media/image35.svg" Type="http://schemas.openxmlformats.org/officeDocument/2006/relationships/image"/><Relationship Id="rId16" Target="../media/image36.png" Type="http://schemas.openxmlformats.org/officeDocument/2006/relationships/image"/><Relationship Id="rId17" Target="../media/image37.svg" Type="http://schemas.openxmlformats.org/officeDocument/2006/relationships/image"/><Relationship Id="rId18" Target="../media/image38.png" Type="http://schemas.openxmlformats.org/officeDocument/2006/relationships/image"/><Relationship Id="rId19" Target="../media/image39.svg" Type="http://schemas.openxmlformats.org/officeDocument/2006/relationships/image"/><Relationship Id="rId2" Target="../media/image22.png" Type="http://schemas.openxmlformats.org/officeDocument/2006/relationships/image"/><Relationship Id="rId20" Target="../media/image40.png" Type="http://schemas.openxmlformats.org/officeDocument/2006/relationships/image"/><Relationship Id="rId21" Target="../media/image41.png" Type="http://schemas.openxmlformats.org/officeDocument/2006/relationships/image"/><Relationship Id="rId22" Target="../media/image42.svg" Type="http://schemas.openxmlformats.org/officeDocument/2006/relationships/image"/><Relationship Id="rId23" Target="../media/image43.png" Type="http://schemas.openxmlformats.org/officeDocument/2006/relationships/image"/><Relationship Id="rId24" Target="../media/image44.png" Type="http://schemas.openxmlformats.org/officeDocument/2006/relationships/image"/><Relationship Id="rId25" Target="../media/image45.png" Type="http://schemas.openxmlformats.org/officeDocument/2006/relationships/image"/><Relationship Id="rId26" Target="../media/image46.png" Type="http://schemas.openxmlformats.org/officeDocument/2006/relationships/image"/><Relationship Id="rId27" Target="../media/image47.svg" Type="http://schemas.openxmlformats.org/officeDocument/2006/relationships/image"/><Relationship Id="rId28" Target="../media/image48.png" Type="http://schemas.openxmlformats.org/officeDocument/2006/relationships/image"/><Relationship Id="rId29" Target="../media/image49.svg" Type="http://schemas.openxmlformats.org/officeDocument/2006/relationships/image"/><Relationship Id="rId3" Target="../media/image23.png" Type="http://schemas.openxmlformats.org/officeDocument/2006/relationships/image"/><Relationship Id="rId30" Target="../media/image50.png" Type="http://schemas.openxmlformats.org/officeDocument/2006/relationships/image"/><Relationship Id="rId31" Target="../media/image51.svg" Type="http://schemas.openxmlformats.org/officeDocument/2006/relationships/image"/><Relationship Id="rId32" Target="../media/image52.png" Type="http://schemas.openxmlformats.org/officeDocument/2006/relationships/image"/><Relationship Id="rId33" Target="../media/image53.png" Type="http://schemas.openxmlformats.org/officeDocument/2006/relationships/image"/><Relationship Id="rId34" Target="../media/image54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5.png" Type="http://schemas.openxmlformats.org/officeDocument/2006/relationships/image"/><Relationship Id="rId4" Target="../media/image56.jpeg" Type="http://schemas.openxmlformats.org/officeDocument/2006/relationships/image"/><Relationship Id="rId5" Target="../media/image5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59.png" Type="http://schemas.openxmlformats.org/officeDocument/2006/relationships/image"/><Relationship Id="rId4" Target="../media/image60.svg" Type="http://schemas.openxmlformats.org/officeDocument/2006/relationships/image"/><Relationship Id="rId5" Target="../media/image61.png" Type="http://schemas.openxmlformats.org/officeDocument/2006/relationships/image"/><Relationship Id="rId6" Target="../media/image6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svg" Type="http://schemas.openxmlformats.org/officeDocument/2006/relationships/image"/><Relationship Id="rId11" Target="../media/image71.png" Type="http://schemas.openxmlformats.org/officeDocument/2006/relationships/image"/><Relationship Id="rId12" Target="../media/image72.svg" Type="http://schemas.openxmlformats.org/officeDocument/2006/relationships/image"/><Relationship Id="rId13" Target="../media/image73.png" Type="http://schemas.openxmlformats.org/officeDocument/2006/relationships/image"/><Relationship Id="rId14" Target="../media/image74.svg" Type="http://schemas.openxmlformats.org/officeDocument/2006/relationships/image"/><Relationship Id="rId15" Target="../media/image75.png" Type="http://schemas.openxmlformats.org/officeDocument/2006/relationships/image"/><Relationship Id="rId16" Target="../media/image76.svg" Type="http://schemas.openxmlformats.org/officeDocument/2006/relationships/image"/><Relationship Id="rId2" Target="../media/image1.png" Type="http://schemas.openxmlformats.org/officeDocument/2006/relationships/image"/><Relationship Id="rId3" Target="../media/image63.png" Type="http://schemas.openxmlformats.org/officeDocument/2006/relationships/image"/><Relationship Id="rId4" Target="../media/image64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67.png" Type="http://schemas.openxmlformats.org/officeDocument/2006/relationships/image"/><Relationship Id="rId8" Target="../media/image68.svg" Type="http://schemas.openxmlformats.org/officeDocument/2006/relationships/image"/><Relationship Id="rId9" Target="../media/image6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png" Type="http://schemas.openxmlformats.org/officeDocument/2006/relationships/image"/><Relationship Id="rId11" Target="../media/image84.svg" Type="http://schemas.openxmlformats.org/officeDocument/2006/relationships/image"/><Relationship Id="rId12" Target="../media/image85.png" Type="http://schemas.openxmlformats.org/officeDocument/2006/relationships/image"/><Relationship Id="rId13" Target="../media/image86.svg" Type="http://schemas.openxmlformats.org/officeDocument/2006/relationships/image"/><Relationship Id="rId14" Target="../media/image87.png" Type="http://schemas.openxmlformats.org/officeDocument/2006/relationships/image"/><Relationship Id="rId15" Target="../media/image88.svg" Type="http://schemas.openxmlformats.org/officeDocument/2006/relationships/image"/><Relationship Id="rId16" Target="../media/image89.png" Type="http://schemas.openxmlformats.org/officeDocument/2006/relationships/image"/><Relationship Id="rId17" Target="../media/image90.svg" Type="http://schemas.openxmlformats.org/officeDocument/2006/relationships/image"/><Relationship Id="rId2" Target="../media/image77.png" Type="http://schemas.openxmlformats.org/officeDocument/2006/relationships/image"/><Relationship Id="rId3" Target="../media/image78.svg" Type="http://schemas.openxmlformats.org/officeDocument/2006/relationships/image"/><Relationship Id="rId4" Target="../media/image79.png" Type="http://schemas.openxmlformats.org/officeDocument/2006/relationships/image"/><Relationship Id="rId5" Target="../media/image80.svg" Type="http://schemas.openxmlformats.org/officeDocument/2006/relationships/image"/><Relationship Id="rId6" Target="../media/image71.png" Type="http://schemas.openxmlformats.org/officeDocument/2006/relationships/image"/><Relationship Id="rId7" Target="../media/image72.svg" Type="http://schemas.openxmlformats.org/officeDocument/2006/relationships/image"/><Relationship Id="rId8" Target="../media/image81.png" Type="http://schemas.openxmlformats.org/officeDocument/2006/relationships/image"/><Relationship Id="rId9" Target="../media/image8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3362635" y="0"/>
            <a:ext cx="4925365" cy="10287000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3910015" y="7907836"/>
            <a:ext cx="440732" cy="440732"/>
          </a:xfrm>
          <a:custGeom>
            <a:avLst/>
            <a:gdLst/>
            <a:ahLst/>
            <a:cxnLst/>
            <a:rect r="r" b="b" t="t" l="l"/>
            <a:pathLst>
              <a:path h="440732" w="440732">
                <a:moveTo>
                  <a:pt x="0" y="0"/>
                </a:moveTo>
                <a:lnTo>
                  <a:pt x="440733" y="0"/>
                </a:lnTo>
                <a:lnTo>
                  <a:pt x="440733" y="440732"/>
                </a:lnTo>
                <a:lnTo>
                  <a:pt x="0" y="440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17761" y="1205995"/>
            <a:ext cx="8170239" cy="7540935"/>
          </a:xfrm>
          <a:custGeom>
            <a:avLst/>
            <a:gdLst/>
            <a:ahLst/>
            <a:cxnLst/>
            <a:rect r="r" b="b" t="t" l="l"/>
            <a:pathLst>
              <a:path h="7540935" w="8170239">
                <a:moveTo>
                  <a:pt x="0" y="0"/>
                </a:moveTo>
                <a:lnTo>
                  <a:pt x="8170239" y="0"/>
                </a:lnTo>
                <a:lnTo>
                  <a:pt x="8170239" y="7540935"/>
                </a:lnTo>
                <a:lnTo>
                  <a:pt x="0" y="7540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95" r="0" b="-76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9208" y="3255507"/>
            <a:ext cx="12155071" cy="3271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528"/>
              </a:lnSpc>
            </a:pPr>
            <a:r>
              <a:rPr lang="en-US" sz="12008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TASTE OF LAKE FOREST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88080" y="6356359"/>
            <a:ext cx="6630391" cy="1099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Friday, August 15, 2025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4:00-7:30 p.m.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Heritage Hill Historical Park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502697" y="7652739"/>
            <a:ext cx="2785303" cy="2634261"/>
          </a:xfrm>
          <a:custGeom>
            <a:avLst/>
            <a:gdLst/>
            <a:ahLst/>
            <a:cxnLst/>
            <a:rect r="r" b="b" t="t" l="l"/>
            <a:pathLst>
              <a:path h="2634261" w="2785303">
                <a:moveTo>
                  <a:pt x="0" y="0"/>
                </a:moveTo>
                <a:lnTo>
                  <a:pt x="2785303" y="0"/>
                </a:lnTo>
                <a:lnTo>
                  <a:pt x="2785303" y="2634261"/>
                </a:lnTo>
                <a:lnTo>
                  <a:pt x="0" y="2634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5733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948953"/>
            <a:ext cx="781050" cy="202745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AutoShape 4" id="4"/>
          <p:cNvSpPr/>
          <p:nvPr/>
        </p:nvSpPr>
        <p:spPr>
          <a:xfrm rot="0">
            <a:off x="13085269" y="0"/>
            <a:ext cx="5202731" cy="4526271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9805500" y="1050325"/>
            <a:ext cx="6559539" cy="8207975"/>
            <a:chOff x="0" y="0"/>
            <a:chExt cx="8746051" cy="10943966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3"/>
            <a:srcRect l="21308" t="0" r="18826" b="0"/>
            <a:stretch>
              <a:fillRect/>
            </a:stretch>
          </p:blipFill>
          <p:spPr>
            <a:xfrm flipH="false" flipV="false">
              <a:off x="0" y="0"/>
              <a:ext cx="8746051" cy="10943966"/>
            </a:xfrm>
            <a:prstGeom prst="rect">
              <a:avLst/>
            </a:prstGeom>
          </p:spPr>
        </p:pic>
      </p:grpSp>
      <p:sp>
        <p:nvSpPr>
          <p:cNvPr name="AutoShape 7" id="7"/>
          <p:cNvSpPr/>
          <p:nvPr/>
        </p:nvSpPr>
        <p:spPr>
          <a:xfrm rot="0">
            <a:off x="1621168" y="3838359"/>
            <a:ext cx="1374499" cy="1173945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Freeform 8" id="8"/>
          <p:cNvSpPr/>
          <p:nvPr/>
        </p:nvSpPr>
        <p:spPr>
          <a:xfrm flipH="false" flipV="false" rot="0">
            <a:off x="15592404" y="5784843"/>
            <a:ext cx="1487506" cy="1487506"/>
          </a:xfrm>
          <a:custGeom>
            <a:avLst/>
            <a:gdLst/>
            <a:ahLst/>
            <a:cxnLst/>
            <a:rect r="r" b="b" t="t" l="l"/>
            <a:pathLst>
              <a:path h="1487506" w="1487506">
                <a:moveTo>
                  <a:pt x="0" y="0"/>
                </a:moveTo>
                <a:lnTo>
                  <a:pt x="1487506" y="0"/>
                </a:lnTo>
                <a:lnTo>
                  <a:pt x="1487506" y="1487506"/>
                </a:lnTo>
                <a:lnTo>
                  <a:pt x="0" y="148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78066" y="6273190"/>
            <a:ext cx="573945" cy="510811"/>
          </a:xfrm>
          <a:custGeom>
            <a:avLst/>
            <a:gdLst/>
            <a:ahLst/>
            <a:cxnLst/>
            <a:rect r="r" b="b" t="t" l="l"/>
            <a:pathLst>
              <a:path h="510811" w="573945">
                <a:moveTo>
                  <a:pt x="0" y="0"/>
                </a:moveTo>
                <a:lnTo>
                  <a:pt x="573945" y="0"/>
                </a:lnTo>
                <a:lnTo>
                  <a:pt x="573945" y="510811"/>
                </a:lnTo>
                <a:lnTo>
                  <a:pt x="0" y="510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892459" y="2486018"/>
            <a:ext cx="6164826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What to Expect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49682" y="4127834"/>
            <a:ext cx="4361272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Booth Space</a:t>
            </a:r>
          </a:p>
        </p:txBody>
      </p:sp>
      <p:sp>
        <p:nvSpPr>
          <p:cNvPr name="AutoShape 12" id="12"/>
          <p:cNvSpPr/>
          <p:nvPr/>
        </p:nvSpPr>
        <p:spPr>
          <a:xfrm rot="0">
            <a:off x="1621168" y="5686218"/>
            <a:ext cx="1374499" cy="1173945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TextBox 13" id="13"/>
          <p:cNvSpPr txBox="true"/>
          <p:nvPr/>
        </p:nvSpPr>
        <p:spPr>
          <a:xfrm rot="0">
            <a:off x="3449682" y="5975693"/>
            <a:ext cx="4361272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Venue</a:t>
            </a:r>
          </a:p>
        </p:txBody>
      </p:sp>
      <p:sp>
        <p:nvSpPr>
          <p:cNvPr name="AutoShape 14" id="14"/>
          <p:cNvSpPr/>
          <p:nvPr/>
        </p:nvSpPr>
        <p:spPr>
          <a:xfrm rot="0">
            <a:off x="1621168" y="7536438"/>
            <a:ext cx="1374499" cy="1173945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TextBox 15" id="15"/>
          <p:cNvSpPr txBox="true"/>
          <p:nvPr/>
        </p:nvSpPr>
        <p:spPr>
          <a:xfrm rot="0">
            <a:off x="3449682" y="7825913"/>
            <a:ext cx="4361272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Volunteers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892459" y="4022892"/>
            <a:ext cx="831917" cy="804879"/>
          </a:xfrm>
          <a:custGeom>
            <a:avLst/>
            <a:gdLst/>
            <a:ahLst/>
            <a:cxnLst/>
            <a:rect r="r" b="b" t="t" l="l"/>
            <a:pathLst>
              <a:path h="804879" w="831917">
                <a:moveTo>
                  <a:pt x="0" y="0"/>
                </a:moveTo>
                <a:lnTo>
                  <a:pt x="831917" y="0"/>
                </a:lnTo>
                <a:lnTo>
                  <a:pt x="831917" y="804879"/>
                </a:lnTo>
                <a:lnTo>
                  <a:pt x="0" y="804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913138" y="5898129"/>
            <a:ext cx="790558" cy="753994"/>
          </a:xfrm>
          <a:custGeom>
            <a:avLst/>
            <a:gdLst/>
            <a:ahLst/>
            <a:cxnLst/>
            <a:rect r="r" b="b" t="t" l="l"/>
            <a:pathLst>
              <a:path h="753994" w="790558">
                <a:moveTo>
                  <a:pt x="0" y="0"/>
                </a:moveTo>
                <a:lnTo>
                  <a:pt x="790558" y="0"/>
                </a:lnTo>
                <a:lnTo>
                  <a:pt x="790558" y="753995"/>
                </a:lnTo>
                <a:lnTo>
                  <a:pt x="0" y="753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787523" y="7665324"/>
            <a:ext cx="916173" cy="916173"/>
          </a:xfrm>
          <a:custGeom>
            <a:avLst/>
            <a:gdLst/>
            <a:ahLst/>
            <a:cxnLst/>
            <a:rect r="r" b="b" t="t" l="l"/>
            <a:pathLst>
              <a:path h="916173" w="916173">
                <a:moveTo>
                  <a:pt x="0" y="0"/>
                </a:moveTo>
                <a:lnTo>
                  <a:pt x="916173" y="0"/>
                </a:lnTo>
                <a:lnTo>
                  <a:pt x="916173" y="916173"/>
                </a:lnTo>
                <a:lnTo>
                  <a:pt x="0" y="916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 rot="0">
            <a:off x="0" y="905702"/>
            <a:ext cx="3980265" cy="245996"/>
          </a:xfrm>
          <a:prstGeom prst="rect">
            <a:avLst/>
          </a:prstGeom>
          <a:solidFill>
            <a:srgbClr val="AB722C"/>
          </a:solid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68111" y="1162705"/>
            <a:ext cx="631795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Booth Space</a:t>
            </a:r>
          </a:p>
        </p:txBody>
      </p:sp>
      <p:sp>
        <p:nvSpPr>
          <p:cNvPr name="AutoShape 4" id="4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5279773" y="1798652"/>
            <a:ext cx="10381259" cy="8280290"/>
          </a:xfrm>
          <a:custGeom>
            <a:avLst/>
            <a:gdLst/>
            <a:ahLst/>
            <a:cxnLst/>
            <a:rect r="r" b="b" t="t" l="l"/>
            <a:pathLst>
              <a:path h="8280290" w="10381259">
                <a:moveTo>
                  <a:pt x="0" y="0"/>
                </a:moveTo>
                <a:lnTo>
                  <a:pt x="10381258" y="0"/>
                </a:lnTo>
                <a:lnTo>
                  <a:pt x="10381258" y="8280290"/>
                </a:lnTo>
                <a:lnTo>
                  <a:pt x="0" y="8280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266178" y="391730"/>
            <a:ext cx="7867024" cy="6785995"/>
          </a:xfrm>
          <a:custGeom>
            <a:avLst/>
            <a:gdLst/>
            <a:ahLst/>
            <a:cxnLst/>
            <a:rect r="r" b="b" t="t" l="l"/>
            <a:pathLst>
              <a:path h="6785995" w="7867024">
                <a:moveTo>
                  <a:pt x="0" y="0"/>
                </a:moveTo>
                <a:lnTo>
                  <a:pt x="7867024" y="0"/>
                </a:lnTo>
                <a:lnTo>
                  <a:pt x="7867024" y="6785996"/>
                </a:lnTo>
                <a:lnTo>
                  <a:pt x="0" y="6785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l="0" t="-301" r="0" b="-9687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true" rot="1901446">
            <a:off x="5975857" y="7559014"/>
            <a:ext cx="998910" cy="419542"/>
          </a:xfrm>
          <a:custGeom>
            <a:avLst/>
            <a:gdLst/>
            <a:ahLst/>
            <a:cxnLst/>
            <a:rect r="r" b="b" t="t" l="l"/>
            <a:pathLst>
              <a:path h="419542" w="998910">
                <a:moveTo>
                  <a:pt x="998910" y="419542"/>
                </a:moveTo>
                <a:lnTo>
                  <a:pt x="0" y="419542"/>
                </a:lnTo>
                <a:lnTo>
                  <a:pt x="0" y="0"/>
                </a:lnTo>
                <a:lnTo>
                  <a:pt x="998910" y="0"/>
                </a:lnTo>
                <a:lnTo>
                  <a:pt x="998910" y="41954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901446">
            <a:off x="8256048" y="8949684"/>
            <a:ext cx="998910" cy="419542"/>
          </a:xfrm>
          <a:custGeom>
            <a:avLst/>
            <a:gdLst/>
            <a:ahLst/>
            <a:cxnLst/>
            <a:rect r="r" b="b" t="t" l="l"/>
            <a:pathLst>
              <a:path h="419542" w="998910">
                <a:moveTo>
                  <a:pt x="0" y="0"/>
                </a:moveTo>
                <a:lnTo>
                  <a:pt x="998910" y="0"/>
                </a:lnTo>
                <a:lnTo>
                  <a:pt x="998910" y="419542"/>
                </a:lnTo>
                <a:lnTo>
                  <a:pt x="0" y="41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-2005488">
            <a:off x="11185524" y="9048304"/>
            <a:ext cx="998910" cy="419542"/>
          </a:xfrm>
          <a:custGeom>
            <a:avLst/>
            <a:gdLst/>
            <a:ahLst/>
            <a:cxnLst/>
            <a:rect r="r" b="b" t="t" l="l"/>
            <a:pathLst>
              <a:path h="419542" w="998910">
                <a:moveTo>
                  <a:pt x="998910" y="419542"/>
                </a:moveTo>
                <a:lnTo>
                  <a:pt x="0" y="419542"/>
                </a:lnTo>
                <a:lnTo>
                  <a:pt x="0" y="0"/>
                </a:lnTo>
                <a:lnTo>
                  <a:pt x="998910" y="0"/>
                </a:lnTo>
                <a:lnTo>
                  <a:pt x="998910" y="41954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2005488">
            <a:off x="13212138" y="7775592"/>
            <a:ext cx="998910" cy="419542"/>
          </a:xfrm>
          <a:custGeom>
            <a:avLst/>
            <a:gdLst/>
            <a:ahLst/>
            <a:cxnLst/>
            <a:rect r="r" b="b" t="t" l="l"/>
            <a:pathLst>
              <a:path h="419542" w="998910">
                <a:moveTo>
                  <a:pt x="0" y="419543"/>
                </a:moveTo>
                <a:lnTo>
                  <a:pt x="998910" y="419543"/>
                </a:lnTo>
                <a:lnTo>
                  <a:pt x="998910" y="0"/>
                </a:lnTo>
                <a:lnTo>
                  <a:pt x="0" y="0"/>
                </a:lnTo>
                <a:lnTo>
                  <a:pt x="0" y="41954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788831" y="3653868"/>
            <a:ext cx="1860414" cy="576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666">
                <a:solidFill>
                  <a:srgbClr val="F5F6F6"/>
                </a:solidFill>
                <a:latin typeface="Montserrat"/>
                <a:ea typeface="Montserrat"/>
                <a:cs typeface="Montserrat"/>
                <a:sym typeface="Montserrat"/>
              </a:rPr>
              <a:t>Additional Prep Table (Optional)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80612" y="2831838"/>
            <a:ext cx="1388253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399">
                <a:solidFill>
                  <a:srgbClr val="F5F6F6"/>
                </a:solidFill>
                <a:latin typeface="Montserrat"/>
                <a:ea typeface="Montserrat"/>
                <a:cs typeface="Montserrat"/>
                <a:sym typeface="Montserrat"/>
              </a:rPr>
              <a:t>Handwashing Station</a:t>
            </a:r>
          </a:p>
        </p:txBody>
      </p:sp>
      <p:sp>
        <p:nvSpPr>
          <p:cNvPr name="AutoShape 13" id="13"/>
          <p:cNvSpPr/>
          <p:nvPr/>
        </p:nvSpPr>
        <p:spPr>
          <a:xfrm flipH="true" flipV="true">
            <a:off x="8054095" y="3246264"/>
            <a:ext cx="1236592" cy="710291"/>
          </a:xfrm>
          <a:prstGeom prst="line">
            <a:avLst/>
          </a:prstGeom>
          <a:ln cap="flat" w="57150">
            <a:solidFill>
              <a:srgbClr val="AB722C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4" id="14"/>
          <p:cNvSpPr/>
          <p:nvPr/>
        </p:nvSpPr>
        <p:spPr>
          <a:xfrm flipV="true">
            <a:off x="12016850" y="4230666"/>
            <a:ext cx="702188" cy="954581"/>
          </a:xfrm>
          <a:prstGeom prst="line">
            <a:avLst/>
          </a:prstGeom>
          <a:ln cap="flat" w="57150">
            <a:solidFill>
              <a:srgbClr val="AB722C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5" id="15"/>
          <p:cNvSpPr/>
          <p:nvPr/>
        </p:nvSpPr>
        <p:spPr>
          <a:xfrm flipH="true">
            <a:off x="8144042" y="5950362"/>
            <a:ext cx="1131508" cy="1411242"/>
          </a:xfrm>
          <a:prstGeom prst="line">
            <a:avLst/>
          </a:prstGeom>
          <a:ln cap="flat" w="57150">
            <a:solidFill>
              <a:srgbClr val="AB722C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16" id="16"/>
          <p:cNvGrpSpPr/>
          <p:nvPr/>
        </p:nvGrpSpPr>
        <p:grpSpPr>
          <a:xfrm rot="0">
            <a:off x="15084195" y="-703011"/>
            <a:ext cx="3732434" cy="3732434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38888" r="0" b="-38888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1754029">
            <a:off x="7038624" y="8175189"/>
            <a:ext cx="1156246" cy="53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 FT.</a:t>
            </a:r>
          </a:p>
        </p:txBody>
      </p:sp>
      <p:sp>
        <p:nvSpPr>
          <p:cNvPr name="TextBox 19" id="19"/>
          <p:cNvSpPr txBox="true"/>
          <p:nvPr/>
        </p:nvSpPr>
        <p:spPr>
          <a:xfrm rot="-2015469">
            <a:off x="12118662" y="8284392"/>
            <a:ext cx="1156246" cy="605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 FT.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830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75134" y="665489"/>
            <a:ext cx="2917067" cy="1208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39"/>
              </a:lnSpc>
            </a:pPr>
            <a:r>
              <a:rPr lang="en-US" sz="7399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Venue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725369" y="2136745"/>
            <a:ext cx="1354838" cy="922984"/>
          </a:xfrm>
          <a:custGeom>
            <a:avLst/>
            <a:gdLst/>
            <a:ahLst/>
            <a:cxnLst/>
            <a:rect r="r" b="b" t="t" l="l"/>
            <a:pathLst>
              <a:path h="922984" w="1354838">
                <a:moveTo>
                  <a:pt x="0" y="0"/>
                </a:moveTo>
                <a:lnTo>
                  <a:pt x="1354839" y="0"/>
                </a:lnTo>
                <a:lnTo>
                  <a:pt x="1354839" y="922984"/>
                </a:lnTo>
                <a:lnTo>
                  <a:pt x="0" y="922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07827" y="2136745"/>
            <a:ext cx="931131" cy="922984"/>
          </a:xfrm>
          <a:custGeom>
            <a:avLst/>
            <a:gdLst/>
            <a:ahLst/>
            <a:cxnLst/>
            <a:rect r="r" b="b" t="t" l="l"/>
            <a:pathLst>
              <a:path h="922984" w="931131">
                <a:moveTo>
                  <a:pt x="0" y="0"/>
                </a:moveTo>
                <a:lnTo>
                  <a:pt x="931131" y="0"/>
                </a:lnTo>
                <a:lnTo>
                  <a:pt x="931131" y="922984"/>
                </a:lnTo>
                <a:lnTo>
                  <a:pt x="0" y="922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58897" y="2142483"/>
            <a:ext cx="922984" cy="922984"/>
          </a:xfrm>
          <a:custGeom>
            <a:avLst/>
            <a:gdLst/>
            <a:ahLst/>
            <a:cxnLst/>
            <a:rect r="r" b="b" t="t" l="l"/>
            <a:pathLst>
              <a:path h="922984" w="922984">
                <a:moveTo>
                  <a:pt x="0" y="0"/>
                </a:moveTo>
                <a:lnTo>
                  <a:pt x="922983" y="0"/>
                </a:lnTo>
                <a:lnTo>
                  <a:pt x="922983" y="922984"/>
                </a:lnTo>
                <a:lnTo>
                  <a:pt x="0" y="922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423108" y="2257013"/>
            <a:ext cx="3569284" cy="621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366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Uneven Terrain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081858" y="2257013"/>
            <a:ext cx="3255670" cy="621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366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Electricity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422684" y="2259882"/>
            <a:ext cx="2672437" cy="621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366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Spread Out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552706" y="8562555"/>
            <a:ext cx="5715079" cy="921556"/>
          </a:xfrm>
          <a:custGeom>
            <a:avLst/>
            <a:gdLst/>
            <a:ahLst/>
            <a:cxnLst/>
            <a:rect r="r" b="b" t="t" l="l"/>
            <a:pathLst>
              <a:path h="921556" w="5715079">
                <a:moveTo>
                  <a:pt x="0" y="0"/>
                </a:moveTo>
                <a:lnTo>
                  <a:pt x="5715079" y="0"/>
                </a:lnTo>
                <a:lnTo>
                  <a:pt x="5715079" y="921556"/>
                </a:lnTo>
                <a:lnTo>
                  <a:pt x="0" y="921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4721" y="3328319"/>
            <a:ext cx="5181886" cy="6304641"/>
          </a:xfrm>
          <a:custGeom>
            <a:avLst/>
            <a:gdLst/>
            <a:ahLst/>
            <a:cxnLst/>
            <a:rect r="r" b="b" t="t" l="l"/>
            <a:pathLst>
              <a:path h="6304641" w="5181886">
                <a:moveTo>
                  <a:pt x="0" y="0"/>
                </a:moveTo>
                <a:lnTo>
                  <a:pt x="5181886" y="0"/>
                </a:lnTo>
                <a:lnTo>
                  <a:pt x="5181886" y="6304641"/>
                </a:lnTo>
                <a:lnTo>
                  <a:pt x="0" y="63046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362" t="-25559" r="-15518" b="-14583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552706" y="3328319"/>
            <a:ext cx="6111608" cy="6304641"/>
          </a:xfrm>
          <a:custGeom>
            <a:avLst/>
            <a:gdLst/>
            <a:ahLst/>
            <a:cxnLst/>
            <a:rect r="r" b="b" t="t" l="l"/>
            <a:pathLst>
              <a:path h="6304641" w="6111608">
                <a:moveTo>
                  <a:pt x="0" y="0"/>
                </a:moveTo>
                <a:lnTo>
                  <a:pt x="6111608" y="0"/>
                </a:lnTo>
                <a:lnTo>
                  <a:pt x="6111608" y="6304641"/>
                </a:lnTo>
                <a:lnTo>
                  <a:pt x="0" y="6304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145" t="0" r="-20399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956437" y="3328319"/>
            <a:ext cx="4620086" cy="6304641"/>
          </a:xfrm>
          <a:custGeom>
            <a:avLst/>
            <a:gdLst/>
            <a:ahLst/>
            <a:cxnLst/>
            <a:rect r="r" b="b" t="t" l="l"/>
            <a:pathLst>
              <a:path h="6304641" w="4620086">
                <a:moveTo>
                  <a:pt x="0" y="0"/>
                </a:moveTo>
                <a:lnTo>
                  <a:pt x="4620086" y="0"/>
                </a:lnTo>
                <a:lnTo>
                  <a:pt x="4620086" y="6304641"/>
                </a:lnTo>
                <a:lnTo>
                  <a:pt x="0" y="6304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842" t="-4639" r="0" b="-4639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948953"/>
            <a:ext cx="781050" cy="202745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1955755" y="974125"/>
            <a:ext cx="7989181" cy="127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7775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Volunteers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36397" y="3381442"/>
            <a:ext cx="3546209" cy="4114800"/>
          </a:xfrm>
          <a:custGeom>
            <a:avLst/>
            <a:gdLst/>
            <a:ahLst/>
            <a:cxnLst/>
            <a:rect r="r" b="b" t="t" l="l"/>
            <a:pathLst>
              <a:path h="4114800" w="3546209">
                <a:moveTo>
                  <a:pt x="0" y="0"/>
                </a:moveTo>
                <a:lnTo>
                  <a:pt x="3546209" y="0"/>
                </a:lnTo>
                <a:lnTo>
                  <a:pt x="35462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67467" y="3531505"/>
            <a:ext cx="2124733" cy="4114800"/>
          </a:xfrm>
          <a:custGeom>
            <a:avLst/>
            <a:gdLst/>
            <a:ahLst/>
            <a:cxnLst/>
            <a:rect r="r" b="b" t="t" l="l"/>
            <a:pathLst>
              <a:path h="4114800" w="2124733">
                <a:moveTo>
                  <a:pt x="0" y="0"/>
                </a:moveTo>
                <a:lnTo>
                  <a:pt x="2124733" y="0"/>
                </a:lnTo>
                <a:lnTo>
                  <a:pt x="2124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63458" y="3381442"/>
            <a:ext cx="2741486" cy="4114800"/>
          </a:xfrm>
          <a:custGeom>
            <a:avLst/>
            <a:gdLst/>
            <a:ahLst/>
            <a:cxnLst/>
            <a:rect r="r" b="b" t="t" l="l"/>
            <a:pathLst>
              <a:path h="4114800" w="2741486">
                <a:moveTo>
                  <a:pt x="0" y="0"/>
                </a:moveTo>
                <a:lnTo>
                  <a:pt x="2741485" y="0"/>
                </a:lnTo>
                <a:lnTo>
                  <a:pt x="27414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74462" y="3381442"/>
            <a:ext cx="3353562" cy="4114800"/>
          </a:xfrm>
          <a:custGeom>
            <a:avLst/>
            <a:gdLst/>
            <a:ahLst/>
            <a:cxnLst/>
            <a:rect r="r" b="b" t="t" l="l"/>
            <a:pathLst>
              <a:path h="4114800" w="3353562">
                <a:moveTo>
                  <a:pt x="0" y="0"/>
                </a:moveTo>
                <a:lnTo>
                  <a:pt x="3353562" y="0"/>
                </a:lnTo>
                <a:lnTo>
                  <a:pt x="33535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654321" y="7867506"/>
            <a:ext cx="2728764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Clean-Up Crew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565403" y="7867506"/>
            <a:ext cx="2610747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Traffic Control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63458" y="7867506"/>
            <a:ext cx="2742239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Line Control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050883" y="7867506"/>
            <a:ext cx="3800721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Restaurant Runners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5663066" y="-545909"/>
            <a:ext cx="3192469" cy="3192469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-38888" r="0" b="-38888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830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842028" cy="10287000"/>
            <a:chOff x="0" y="0"/>
            <a:chExt cx="1178937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1366" t="0" r="21366" b="0"/>
            <a:stretch>
              <a:fillRect/>
            </a:stretch>
          </p:blipFill>
          <p:spPr>
            <a:xfrm flipH="false" flipV="false">
              <a:off x="0" y="0"/>
              <a:ext cx="11789370" cy="13716000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rot="0">
            <a:off x="5912654" y="6714881"/>
            <a:ext cx="5674523" cy="1790822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9353560" y="2660890"/>
            <a:ext cx="631795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Schedule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370527" y="7342350"/>
            <a:ext cx="3269097" cy="56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9"/>
              </a:lnSpc>
            </a:pPr>
            <a:r>
              <a:rPr lang="en-US" sz="3699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Schedule</a:t>
            </a:r>
          </a:p>
        </p:txBody>
      </p:sp>
      <p:sp>
        <p:nvSpPr>
          <p:cNvPr name="AutoShape 7" id="7"/>
          <p:cNvSpPr/>
          <p:nvPr/>
        </p:nvSpPr>
        <p:spPr>
          <a:xfrm>
            <a:off x="11988610" y="1009650"/>
            <a:ext cx="6492240" cy="0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6242601" y="7183850"/>
            <a:ext cx="852884" cy="852884"/>
          </a:xfrm>
          <a:custGeom>
            <a:avLst/>
            <a:gdLst/>
            <a:ahLst/>
            <a:cxnLst/>
            <a:rect r="r" b="b" t="t" l="l"/>
            <a:pathLst>
              <a:path h="852884" w="852884">
                <a:moveTo>
                  <a:pt x="0" y="0"/>
                </a:moveTo>
                <a:lnTo>
                  <a:pt x="852884" y="0"/>
                </a:lnTo>
                <a:lnTo>
                  <a:pt x="852884" y="852884"/>
                </a:lnTo>
                <a:lnTo>
                  <a:pt x="0" y="85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844327" y="5760729"/>
            <a:ext cx="7443673" cy="4526271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9805500" y="2516206"/>
            <a:ext cx="7453800" cy="6742094"/>
            <a:chOff x="0" y="0"/>
            <a:chExt cx="9938400" cy="89894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3136" t="0" r="13136" b="0"/>
            <a:stretch>
              <a:fillRect/>
            </a:stretch>
          </p:blipFill>
          <p:spPr>
            <a:xfrm flipH="false" flipV="false">
              <a:off x="0" y="0"/>
              <a:ext cx="9938400" cy="8989459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-371125" y="1605642"/>
            <a:ext cx="5318783" cy="1461865"/>
            <a:chOff x="0" y="0"/>
            <a:chExt cx="1989123" cy="5467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89123" cy="546709"/>
            </a:xfrm>
            <a:custGeom>
              <a:avLst/>
              <a:gdLst/>
              <a:ahLst/>
              <a:cxnLst/>
              <a:rect r="r" b="b" t="t" l="l"/>
              <a:pathLst>
                <a:path h="546709" w="1989123">
                  <a:moveTo>
                    <a:pt x="0" y="0"/>
                  </a:moveTo>
                  <a:lnTo>
                    <a:pt x="1989123" y="0"/>
                  </a:lnTo>
                  <a:lnTo>
                    <a:pt x="1989123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AutoShape 9" id="9"/>
          <p:cNvSpPr/>
          <p:nvPr/>
        </p:nvSpPr>
        <p:spPr>
          <a:xfrm>
            <a:off x="574478" y="4111576"/>
            <a:ext cx="4718050" cy="12923"/>
          </a:xfrm>
          <a:prstGeom prst="line">
            <a:avLst/>
          </a:prstGeom>
          <a:ln cap="rnd" w="19050">
            <a:solidFill>
              <a:srgbClr val="EFEDE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574513" y="4736740"/>
            <a:ext cx="4718156" cy="12923"/>
          </a:xfrm>
          <a:prstGeom prst="line">
            <a:avLst/>
          </a:prstGeom>
          <a:ln cap="rnd" w="19050">
            <a:solidFill>
              <a:srgbClr val="EFEDE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574443" y="5378213"/>
            <a:ext cx="4718261" cy="12923"/>
          </a:xfrm>
          <a:prstGeom prst="line">
            <a:avLst/>
          </a:prstGeom>
          <a:ln cap="rnd" w="19050">
            <a:solidFill>
              <a:srgbClr val="EFEDE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574408" y="6053872"/>
            <a:ext cx="4718331" cy="0"/>
          </a:xfrm>
          <a:prstGeom prst="line">
            <a:avLst/>
          </a:prstGeom>
          <a:ln cap="rnd" w="19050">
            <a:solidFill>
              <a:srgbClr val="EFEDE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992053" y="1864552"/>
            <a:ext cx="8813447" cy="89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342"/>
              </a:lnSpc>
              <a:spcBef>
                <a:spcPts val="5507"/>
              </a:spcBef>
            </a:pPr>
            <a:r>
              <a:rPr lang="en-US" b="true" sz="5244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Schedule</a:t>
            </a:r>
          </a:p>
        </p:txBody>
      </p:sp>
      <p:sp>
        <p:nvSpPr>
          <p:cNvPr name="AutoShape 14" id="14"/>
          <p:cNvSpPr/>
          <p:nvPr/>
        </p:nvSpPr>
        <p:spPr>
          <a:xfrm>
            <a:off x="574513" y="6648550"/>
            <a:ext cx="4718331" cy="0"/>
          </a:xfrm>
          <a:prstGeom prst="line">
            <a:avLst/>
          </a:prstGeom>
          <a:ln cap="rnd" w="19050">
            <a:solidFill>
              <a:srgbClr val="EFEDE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574478" y="3581300"/>
            <a:ext cx="3775365" cy="43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1:00 PM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74513" y="4206464"/>
            <a:ext cx="2881469" cy="43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4:00 PM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74443" y="4847936"/>
            <a:ext cx="3010702" cy="43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7:15 PM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74408" y="5523596"/>
            <a:ext cx="3269167" cy="43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7:30 PM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74513" y="6144096"/>
            <a:ext cx="4087641" cy="43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2-4 Weeks Later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119792" y="3581300"/>
            <a:ext cx="3232125" cy="43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Arrival/Setup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119827" y="4206464"/>
            <a:ext cx="3232090" cy="43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Event Begins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119757" y="4847936"/>
            <a:ext cx="3232160" cy="43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Best of Taste of LF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119722" y="5523596"/>
            <a:ext cx="3232195" cy="43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Event End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119687" y="6144096"/>
            <a:ext cx="3232230" cy="43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$500 Received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844327" y="5760729"/>
            <a:ext cx="7443673" cy="4526271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9805500" y="2516206"/>
            <a:ext cx="7453800" cy="6742094"/>
            <a:chOff x="0" y="0"/>
            <a:chExt cx="9938400" cy="89894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5923" r="0" b="5923"/>
            <a:stretch>
              <a:fillRect/>
            </a:stretch>
          </p:blipFill>
          <p:spPr>
            <a:xfrm flipH="false" flipV="false">
              <a:off x="0" y="0"/>
              <a:ext cx="9938400" cy="8989459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-371125" y="1605642"/>
            <a:ext cx="5318783" cy="1461865"/>
            <a:chOff x="0" y="0"/>
            <a:chExt cx="1989123" cy="5467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89123" cy="546709"/>
            </a:xfrm>
            <a:custGeom>
              <a:avLst/>
              <a:gdLst/>
              <a:ahLst/>
              <a:cxnLst/>
              <a:rect r="r" b="b" t="t" l="l"/>
              <a:pathLst>
                <a:path h="546709" w="1989123">
                  <a:moveTo>
                    <a:pt x="0" y="0"/>
                  </a:moveTo>
                  <a:lnTo>
                    <a:pt x="1989123" y="0"/>
                  </a:lnTo>
                  <a:lnTo>
                    <a:pt x="1989123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992053" y="1864552"/>
            <a:ext cx="8813447" cy="89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342"/>
              </a:lnSpc>
              <a:spcBef>
                <a:spcPts val="5507"/>
              </a:spcBef>
            </a:pPr>
            <a:r>
              <a:rPr lang="en-US" b="true" sz="5244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1:00 PM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2148" y="3409580"/>
            <a:ext cx="9231021" cy="5355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1:00 PM Arrival Period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b="true" sz="2532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Parking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Have Parking Permit on the dashboard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Volunteers will direct you to assigned parking lot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b="true" sz="2532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Check-In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Report to Check-In Booth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b="true" sz="2532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Set-Up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Volunteers will assist you with unloading equipment and taking it to your designated booth</a:t>
            </a:r>
          </a:p>
          <a:p>
            <a:pPr algn="l" marL="1640389" indent="-410097" lvl="3">
              <a:lnSpc>
                <a:spcPts val="3545"/>
              </a:lnSpc>
              <a:buFont typeface="Arial"/>
              <a:buChar char="￭"/>
            </a:pPr>
            <a:r>
              <a:rPr lang="en-US" b="true" sz="2532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Bring a wagon if you have one (carts limited)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Once your booth is set up, you may leave and come back with food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0" y="1295145"/>
            <a:ext cx="3166883" cy="1185815"/>
            <a:chOff x="0" y="0"/>
            <a:chExt cx="1460064" cy="5467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60064" cy="546709"/>
            </a:xfrm>
            <a:custGeom>
              <a:avLst/>
              <a:gdLst/>
              <a:ahLst/>
              <a:cxnLst/>
              <a:rect r="r" b="b" t="t" l="l"/>
              <a:pathLst>
                <a:path h="546709" w="1460064">
                  <a:moveTo>
                    <a:pt x="0" y="0"/>
                  </a:moveTo>
                  <a:lnTo>
                    <a:pt x="1460064" y="0"/>
                  </a:lnTo>
                  <a:lnTo>
                    <a:pt x="1460064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06698" y="2909584"/>
            <a:ext cx="8034931" cy="5955893"/>
          </a:xfrm>
          <a:custGeom>
            <a:avLst/>
            <a:gdLst/>
            <a:ahLst/>
            <a:cxnLst/>
            <a:rect r="r" b="b" t="t" l="l"/>
            <a:pathLst>
              <a:path h="5955893" w="8034931">
                <a:moveTo>
                  <a:pt x="0" y="0"/>
                </a:moveTo>
                <a:lnTo>
                  <a:pt x="8034931" y="0"/>
                </a:lnTo>
                <a:lnTo>
                  <a:pt x="8034931" y="5955893"/>
                </a:lnTo>
                <a:lnTo>
                  <a:pt x="0" y="5955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224369" y="2909584"/>
            <a:ext cx="8034931" cy="5955893"/>
          </a:xfrm>
          <a:custGeom>
            <a:avLst/>
            <a:gdLst/>
            <a:ahLst/>
            <a:cxnLst/>
            <a:rect r="r" b="b" t="t" l="l"/>
            <a:pathLst>
              <a:path h="5955893" w="8034931">
                <a:moveTo>
                  <a:pt x="0" y="0"/>
                </a:moveTo>
                <a:lnTo>
                  <a:pt x="8034931" y="0"/>
                </a:lnTo>
                <a:lnTo>
                  <a:pt x="8034931" y="5955893"/>
                </a:lnTo>
                <a:lnTo>
                  <a:pt x="0" y="59558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17439" y="1394175"/>
            <a:ext cx="8813447" cy="89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342"/>
              </a:lnSpc>
              <a:spcBef>
                <a:spcPts val="5507"/>
              </a:spcBef>
            </a:pPr>
            <a:r>
              <a:rPr lang="en-US" b="true" sz="5244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1:00 PM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2054551" y="2618924"/>
            <a:ext cx="14152672" cy="7482351"/>
          </a:xfrm>
          <a:custGeom>
            <a:avLst/>
            <a:gdLst/>
            <a:ahLst/>
            <a:cxnLst/>
            <a:rect r="r" b="b" t="t" l="l"/>
            <a:pathLst>
              <a:path h="7482351" w="14152672">
                <a:moveTo>
                  <a:pt x="0" y="0"/>
                </a:moveTo>
                <a:lnTo>
                  <a:pt x="14152672" y="0"/>
                </a:lnTo>
                <a:lnTo>
                  <a:pt x="14152672" y="7482351"/>
                </a:lnTo>
                <a:lnTo>
                  <a:pt x="0" y="7482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757" r="0" b="-1948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42808" y="7917591"/>
            <a:ext cx="350820" cy="758531"/>
          </a:xfrm>
          <a:custGeom>
            <a:avLst/>
            <a:gdLst/>
            <a:ahLst/>
            <a:cxnLst/>
            <a:rect r="r" b="b" t="t" l="l"/>
            <a:pathLst>
              <a:path h="758531" w="350820">
                <a:moveTo>
                  <a:pt x="0" y="0"/>
                </a:moveTo>
                <a:lnTo>
                  <a:pt x="350820" y="0"/>
                </a:lnTo>
                <a:lnTo>
                  <a:pt x="350820" y="758530"/>
                </a:lnTo>
                <a:lnTo>
                  <a:pt x="0" y="758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85686" y="7006085"/>
            <a:ext cx="350820" cy="758531"/>
          </a:xfrm>
          <a:custGeom>
            <a:avLst/>
            <a:gdLst/>
            <a:ahLst/>
            <a:cxnLst/>
            <a:rect r="r" b="b" t="t" l="l"/>
            <a:pathLst>
              <a:path h="758531" w="350820">
                <a:moveTo>
                  <a:pt x="0" y="0"/>
                </a:moveTo>
                <a:lnTo>
                  <a:pt x="350821" y="0"/>
                </a:lnTo>
                <a:lnTo>
                  <a:pt x="350821" y="758530"/>
                </a:lnTo>
                <a:lnTo>
                  <a:pt x="0" y="758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991988" y="4252752"/>
            <a:ext cx="350820" cy="758531"/>
          </a:xfrm>
          <a:custGeom>
            <a:avLst/>
            <a:gdLst/>
            <a:ahLst/>
            <a:cxnLst/>
            <a:rect r="r" b="b" t="t" l="l"/>
            <a:pathLst>
              <a:path h="758531" w="350820">
                <a:moveTo>
                  <a:pt x="0" y="0"/>
                </a:moveTo>
                <a:lnTo>
                  <a:pt x="350820" y="0"/>
                </a:lnTo>
                <a:lnTo>
                  <a:pt x="350820" y="758530"/>
                </a:lnTo>
                <a:lnTo>
                  <a:pt x="0" y="758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693628" y="8123788"/>
            <a:ext cx="647898" cy="552333"/>
          </a:xfrm>
          <a:custGeom>
            <a:avLst/>
            <a:gdLst/>
            <a:ahLst/>
            <a:cxnLst/>
            <a:rect r="r" b="b" t="t" l="l"/>
            <a:pathLst>
              <a:path h="552333" w="647898">
                <a:moveTo>
                  <a:pt x="0" y="0"/>
                </a:moveTo>
                <a:lnTo>
                  <a:pt x="647898" y="0"/>
                </a:lnTo>
                <a:lnTo>
                  <a:pt x="647898" y="552333"/>
                </a:lnTo>
                <a:lnTo>
                  <a:pt x="0" y="552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0344090" y="4458949"/>
            <a:ext cx="647898" cy="552333"/>
          </a:xfrm>
          <a:custGeom>
            <a:avLst/>
            <a:gdLst/>
            <a:ahLst/>
            <a:cxnLst/>
            <a:rect r="r" b="b" t="t" l="l"/>
            <a:pathLst>
              <a:path h="552333" w="647898">
                <a:moveTo>
                  <a:pt x="647898" y="0"/>
                </a:moveTo>
                <a:lnTo>
                  <a:pt x="0" y="0"/>
                </a:lnTo>
                <a:lnTo>
                  <a:pt x="0" y="552333"/>
                </a:lnTo>
                <a:lnTo>
                  <a:pt x="647898" y="552333"/>
                </a:lnTo>
                <a:lnTo>
                  <a:pt x="6478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078426">
            <a:off x="8023466" y="4108966"/>
            <a:ext cx="1078993" cy="573215"/>
          </a:xfrm>
          <a:custGeom>
            <a:avLst/>
            <a:gdLst/>
            <a:ahLst/>
            <a:cxnLst/>
            <a:rect r="r" b="b" t="t" l="l"/>
            <a:pathLst>
              <a:path h="573215" w="1078993">
                <a:moveTo>
                  <a:pt x="0" y="0"/>
                </a:moveTo>
                <a:lnTo>
                  <a:pt x="1078993" y="0"/>
                </a:lnTo>
                <a:lnTo>
                  <a:pt x="1078993" y="573215"/>
                </a:lnTo>
                <a:lnTo>
                  <a:pt x="0" y="5732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4056466">
            <a:off x="7777777" y="4242356"/>
            <a:ext cx="449834" cy="493645"/>
          </a:xfrm>
          <a:custGeom>
            <a:avLst/>
            <a:gdLst/>
            <a:ahLst/>
            <a:cxnLst/>
            <a:rect r="r" b="b" t="t" l="l"/>
            <a:pathLst>
              <a:path h="493645" w="449834">
                <a:moveTo>
                  <a:pt x="0" y="0"/>
                </a:moveTo>
                <a:lnTo>
                  <a:pt x="449834" y="0"/>
                </a:lnTo>
                <a:lnTo>
                  <a:pt x="449834" y="493646"/>
                </a:lnTo>
                <a:lnTo>
                  <a:pt x="0" y="493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518218" y="3071748"/>
            <a:ext cx="647826" cy="950937"/>
          </a:xfrm>
          <a:custGeom>
            <a:avLst/>
            <a:gdLst/>
            <a:ahLst/>
            <a:cxnLst/>
            <a:rect r="r" b="b" t="t" l="l"/>
            <a:pathLst>
              <a:path h="950937" w="647826">
                <a:moveTo>
                  <a:pt x="0" y="0"/>
                </a:moveTo>
                <a:lnTo>
                  <a:pt x="647826" y="0"/>
                </a:lnTo>
                <a:lnTo>
                  <a:pt x="647826" y="950937"/>
                </a:lnTo>
                <a:lnTo>
                  <a:pt x="0" y="9509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2913">
            <a:off x="7839378" y="5057500"/>
            <a:ext cx="560899" cy="823338"/>
          </a:xfrm>
          <a:custGeom>
            <a:avLst/>
            <a:gdLst/>
            <a:ahLst/>
            <a:cxnLst/>
            <a:rect r="r" b="b" t="t" l="l"/>
            <a:pathLst>
              <a:path h="823338" w="560899">
                <a:moveTo>
                  <a:pt x="0" y="0"/>
                </a:moveTo>
                <a:lnTo>
                  <a:pt x="560899" y="0"/>
                </a:lnTo>
                <a:lnTo>
                  <a:pt x="560899" y="823339"/>
                </a:lnTo>
                <a:lnTo>
                  <a:pt x="0" y="8233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-12913">
            <a:off x="7507470" y="6001862"/>
            <a:ext cx="1230866" cy="57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8"/>
              </a:lnSpc>
            </a:pPr>
            <a:r>
              <a:rPr lang="en-US" sz="167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Check-In Booth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131529" y="4332496"/>
            <a:ext cx="1736528" cy="675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929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Restaurant Parking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208237" y="9543512"/>
            <a:ext cx="8206389" cy="362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6"/>
              </a:lnSpc>
            </a:pPr>
            <a:r>
              <a:rPr lang="en-US" sz="2176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Cross Streets: Serrano Road and Lake Forest Drive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0" y="1295145"/>
            <a:ext cx="3166883" cy="1185815"/>
            <a:chOff x="0" y="0"/>
            <a:chExt cx="1460064" cy="54670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460064" cy="546709"/>
            </a:xfrm>
            <a:custGeom>
              <a:avLst/>
              <a:gdLst/>
              <a:ahLst/>
              <a:cxnLst/>
              <a:rect r="r" b="b" t="t" l="l"/>
              <a:pathLst>
                <a:path h="546709" w="1460064">
                  <a:moveTo>
                    <a:pt x="0" y="0"/>
                  </a:moveTo>
                  <a:lnTo>
                    <a:pt x="1460064" y="0"/>
                  </a:lnTo>
                  <a:lnTo>
                    <a:pt x="1460064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317439" y="1394175"/>
            <a:ext cx="8813447" cy="89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342"/>
              </a:lnSpc>
              <a:spcBef>
                <a:spcPts val="5507"/>
              </a:spcBef>
            </a:pPr>
            <a:r>
              <a:rPr lang="en-US" b="true" sz="5244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1:00 PM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844327" y="5760729"/>
            <a:ext cx="7443673" cy="4526271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9805500" y="2516206"/>
            <a:ext cx="7453800" cy="6742094"/>
            <a:chOff x="0" y="0"/>
            <a:chExt cx="9938400" cy="89894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3147" t="0" r="13147" b="0"/>
            <a:stretch>
              <a:fillRect/>
            </a:stretch>
          </p:blipFill>
          <p:spPr>
            <a:xfrm flipH="false" flipV="false">
              <a:off x="0" y="0"/>
              <a:ext cx="9938400" cy="8989459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-371125" y="1605642"/>
            <a:ext cx="5318783" cy="1461865"/>
            <a:chOff x="0" y="0"/>
            <a:chExt cx="1989123" cy="5467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89123" cy="546709"/>
            </a:xfrm>
            <a:custGeom>
              <a:avLst/>
              <a:gdLst/>
              <a:ahLst/>
              <a:cxnLst/>
              <a:rect r="r" b="b" t="t" l="l"/>
              <a:pathLst>
                <a:path h="546709" w="1989123">
                  <a:moveTo>
                    <a:pt x="0" y="0"/>
                  </a:moveTo>
                  <a:lnTo>
                    <a:pt x="1989123" y="0"/>
                  </a:lnTo>
                  <a:lnTo>
                    <a:pt x="1989123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992053" y="1864552"/>
            <a:ext cx="8813447" cy="89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342"/>
              </a:lnSpc>
              <a:spcBef>
                <a:spcPts val="5507"/>
              </a:spcBef>
            </a:pPr>
            <a:r>
              <a:rPr lang="en-US" b="true" sz="5244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4:00 PM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2148" y="3409580"/>
            <a:ext cx="9231021" cy="6250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 b="true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4:00 p.m. Event Begins (Doors will Open at 3:45 p.m.)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Set-up should be completed by 3:00 p.m. and </a:t>
            </a:r>
            <a:r>
              <a:rPr lang="en-US" b="true" sz="2532" u="sng">
                <a:solidFill>
                  <a:srgbClr val="F26D5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 later</a:t>
            </a: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than 3:30 p.m.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Event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 must operate throughout the entire event</a:t>
            </a:r>
          </a:p>
          <a:p>
            <a:pPr algn="l" marL="1640389" indent="-410097" lvl="3">
              <a:lnSpc>
                <a:spcPts val="3545"/>
              </a:lnSpc>
              <a:buFont typeface="Arial"/>
              <a:buChar char="￭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If you run out of samples, you must still staff your booth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Staff may leave to bring back extra samples throughout the event, a long as the booth remains staffed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Samples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One sample per person</a:t>
            </a:r>
          </a:p>
          <a:p>
            <a:pPr algn="l">
              <a:lnSpc>
                <a:spcPts val="3545"/>
              </a:lnSpc>
            </a:pPr>
          </a:p>
          <a:p>
            <a:pPr algn="l">
              <a:lnSpc>
                <a:spcPts val="3545"/>
              </a:lnSpc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Any questions? – let us know!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844327" y="5760729"/>
            <a:ext cx="7443673" cy="4526271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9805500" y="2516206"/>
            <a:ext cx="7453800" cy="6742094"/>
            <a:chOff x="0" y="0"/>
            <a:chExt cx="9938400" cy="89894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24591" r="0" b="24591"/>
            <a:stretch>
              <a:fillRect/>
            </a:stretch>
          </p:blipFill>
          <p:spPr>
            <a:xfrm flipH="false" flipV="false">
              <a:off x="0" y="0"/>
              <a:ext cx="9938400" cy="8989459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9061747" y="5016976"/>
            <a:ext cx="1487506" cy="1487506"/>
          </a:xfrm>
          <a:custGeom>
            <a:avLst/>
            <a:gdLst/>
            <a:ahLst/>
            <a:cxnLst/>
            <a:rect r="r" b="b" t="t" l="l"/>
            <a:pathLst>
              <a:path h="1487506" w="1487506">
                <a:moveTo>
                  <a:pt x="0" y="0"/>
                </a:moveTo>
                <a:lnTo>
                  <a:pt x="1487506" y="0"/>
                </a:lnTo>
                <a:lnTo>
                  <a:pt x="1487506" y="1487506"/>
                </a:lnTo>
                <a:lnTo>
                  <a:pt x="0" y="1487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392804" y="5348034"/>
            <a:ext cx="825392" cy="825392"/>
          </a:xfrm>
          <a:custGeom>
            <a:avLst/>
            <a:gdLst/>
            <a:ahLst/>
            <a:cxnLst/>
            <a:rect r="r" b="b" t="t" l="l"/>
            <a:pathLst>
              <a:path h="825392" w="825392">
                <a:moveTo>
                  <a:pt x="0" y="0"/>
                </a:moveTo>
                <a:lnTo>
                  <a:pt x="825392" y="0"/>
                </a:lnTo>
                <a:lnTo>
                  <a:pt x="825392" y="825391"/>
                </a:lnTo>
                <a:lnTo>
                  <a:pt x="0" y="825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078087" y="2449531"/>
            <a:ext cx="631795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About Taste of LF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78087" y="4302679"/>
            <a:ext cx="5741927" cy="4070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5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Annual event since 2011, brought back last year for first time since COVID</a:t>
            </a:r>
          </a:p>
          <a:p>
            <a:pPr algn="l">
              <a:lnSpc>
                <a:spcPts val="2940"/>
              </a:lnSpc>
            </a:pPr>
          </a:p>
          <a:p>
            <a:pPr algn="l" marL="453395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Hosted by Lake Forest Chamber of Commerce &amp; the City of Lake Forest</a:t>
            </a:r>
          </a:p>
          <a:p>
            <a:pPr algn="l">
              <a:lnSpc>
                <a:spcPts val="2940"/>
              </a:lnSpc>
            </a:pPr>
          </a:p>
          <a:p>
            <a:pPr algn="l" marL="453395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Sponsored by OC Third District Supervisor Don Wagner and OC Parks</a:t>
            </a:r>
          </a:p>
          <a:p>
            <a:pPr algn="l">
              <a:lnSpc>
                <a:spcPts val="2940"/>
              </a:lnSpc>
            </a:pPr>
          </a:p>
          <a:p>
            <a:pPr algn="l" marL="453395" indent="-226697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Local restaurants, beer &amp; wine garden, live music by The Trip</a:t>
            </a:r>
          </a:p>
        </p:txBody>
      </p:sp>
      <p:sp>
        <p:nvSpPr>
          <p:cNvPr name="AutoShape 10" id="10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478985" y="9422685"/>
            <a:ext cx="25930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b="true">
                <a:solidFill>
                  <a:srgbClr val="AB722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www.TasteofLF.com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844327" y="5760729"/>
            <a:ext cx="7443673" cy="4526271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9805500" y="2516206"/>
            <a:ext cx="7453800" cy="6742094"/>
            <a:chOff x="0" y="0"/>
            <a:chExt cx="9938400" cy="89894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3147" t="0" r="13147" b="0"/>
            <a:stretch>
              <a:fillRect/>
            </a:stretch>
          </p:blipFill>
          <p:spPr>
            <a:xfrm flipH="false" flipV="false">
              <a:off x="0" y="0"/>
              <a:ext cx="9938400" cy="8989459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-371125" y="1605642"/>
            <a:ext cx="5318783" cy="1461865"/>
            <a:chOff x="0" y="0"/>
            <a:chExt cx="1989123" cy="5467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89123" cy="546709"/>
            </a:xfrm>
            <a:custGeom>
              <a:avLst/>
              <a:gdLst/>
              <a:ahLst/>
              <a:cxnLst/>
              <a:rect r="r" b="b" t="t" l="l"/>
              <a:pathLst>
                <a:path h="546709" w="1989123">
                  <a:moveTo>
                    <a:pt x="0" y="0"/>
                  </a:moveTo>
                  <a:lnTo>
                    <a:pt x="1989123" y="0"/>
                  </a:lnTo>
                  <a:lnTo>
                    <a:pt x="1989123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749722" y="1842698"/>
            <a:ext cx="8813447" cy="89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342"/>
              </a:lnSpc>
              <a:spcBef>
                <a:spcPts val="5507"/>
              </a:spcBef>
            </a:pPr>
            <a:r>
              <a:rPr lang="en-US" b="true" sz="5244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7:15 PM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2148" y="3409580"/>
            <a:ext cx="9231021" cy="4460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7:15 p.m. Best of Taste of Lake Forest</a:t>
            </a:r>
          </a:p>
          <a:p>
            <a:pPr algn="l">
              <a:lnSpc>
                <a:spcPts val="3545"/>
              </a:lnSpc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(Voting closes 6:50 p.m. - 7:00 p.m.)</a:t>
            </a:r>
          </a:p>
          <a:p>
            <a:pPr algn="l">
              <a:lnSpc>
                <a:spcPts val="3545"/>
              </a:lnSpc>
            </a:pP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b="true" sz="2532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Closing Ceremony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 will do a “Class of 2025” group photo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Closing announcements will take place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of Taste of Lake Forest is announced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Winner makes their way to the stage for trophy and photo-op</a:t>
            </a:r>
          </a:p>
          <a:p>
            <a:pPr algn="l">
              <a:lnSpc>
                <a:spcPts val="3545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844327" y="5760729"/>
            <a:ext cx="7443673" cy="4526271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9805500" y="2516206"/>
            <a:ext cx="7453800" cy="6742094"/>
            <a:chOff x="0" y="0"/>
            <a:chExt cx="9938400" cy="89894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3147" t="0" r="13147" b="0"/>
            <a:stretch>
              <a:fillRect/>
            </a:stretch>
          </p:blipFill>
          <p:spPr>
            <a:xfrm flipH="false" flipV="false">
              <a:off x="0" y="0"/>
              <a:ext cx="9938400" cy="8989459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-371125" y="1605642"/>
            <a:ext cx="5318783" cy="1461865"/>
            <a:chOff x="0" y="0"/>
            <a:chExt cx="1989123" cy="5467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89123" cy="546709"/>
            </a:xfrm>
            <a:custGeom>
              <a:avLst/>
              <a:gdLst/>
              <a:ahLst/>
              <a:cxnLst/>
              <a:rect r="r" b="b" t="t" l="l"/>
              <a:pathLst>
                <a:path h="546709" w="1989123">
                  <a:moveTo>
                    <a:pt x="0" y="0"/>
                  </a:moveTo>
                  <a:lnTo>
                    <a:pt x="1989123" y="0"/>
                  </a:lnTo>
                  <a:lnTo>
                    <a:pt x="1989123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749722" y="1842698"/>
            <a:ext cx="8813447" cy="89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342"/>
              </a:lnSpc>
              <a:spcBef>
                <a:spcPts val="5507"/>
              </a:spcBef>
            </a:pPr>
            <a:r>
              <a:rPr lang="en-US" b="true" sz="5244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7:30 PM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2148" y="3409580"/>
            <a:ext cx="9231021" cy="4907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7:30 p.m. Teardown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b="true" sz="2532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Teardown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 not begin teardown before 7:30 p.m.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Volunteers will assist restaurants with loading up equipment and transferring items to vehicles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Please do not take a cart without being assisted</a:t>
            </a:r>
          </a:p>
          <a:p>
            <a:pPr algn="l" marL="1640389" indent="-410097" lvl="3">
              <a:lnSpc>
                <a:spcPts val="3545"/>
              </a:lnSpc>
              <a:buFont typeface="Arial"/>
              <a:buChar char="￭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Reminder: staff and especially carts are </a:t>
            </a:r>
            <a:r>
              <a:rPr lang="en-US" sz="2532" i="true" u="sng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LIMITED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Leave all City owned equipment at your site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b="true" sz="2532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Waste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Dispose of all waste into the proper bins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844327" y="5760729"/>
            <a:ext cx="7443673" cy="4526271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9805500" y="2516206"/>
            <a:ext cx="7453800" cy="6742094"/>
            <a:chOff x="0" y="0"/>
            <a:chExt cx="9938400" cy="89894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8541" t="0" r="8541" b="0"/>
            <a:stretch>
              <a:fillRect/>
            </a:stretch>
          </p:blipFill>
          <p:spPr>
            <a:xfrm flipH="false" flipV="false">
              <a:off x="0" y="0"/>
              <a:ext cx="9938400" cy="8989459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-371125" y="1605642"/>
            <a:ext cx="5318783" cy="1461865"/>
            <a:chOff x="0" y="0"/>
            <a:chExt cx="1989123" cy="5467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89123" cy="546709"/>
            </a:xfrm>
            <a:custGeom>
              <a:avLst/>
              <a:gdLst/>
              <a:ahLst/>
              <a:cxnLst/>
              <a:rect r="r" b="b" t="t" l="l"/>
              <a:pathLst>
                <a:path h="546709" w="1989123">
                  <a:moveTo>
                    <a:pt x="0" y="0"/>
                  </a:moveTo>
                  <a:lnTo>
                    <a:pt x="1989123" y="0"/>
                  </a:lnTo>
                  <a:lnTo>
                    <a:pt x="1989123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330553" y="2293936"/>
            <a:ext cx="8813447" cy="437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22"/>
              </a:lnSpc>
              <a:spcBef>
                <a:spcPts val="1961"/>
              </a:spcBef>
            </a:pPr>
            <a:r>
              <a:rPr lang="en-US" b="true" sz="5244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Post-Event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2148" y="3170716"/>
            <a:ext cx="9231021" cy="6698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  <a:r>
              <a:rPr lang="en-US" sz="2532" b="true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Post Event City Council Recognition </a:t>
            </a:r>
          </a:p>
          <a:p>
            <a:pPr algn="l">
              <a:lnSpc>
                <a:spcPts val="3545"/>
              </a:lnSpc>
            </a:pP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Recognition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Participating restaurants will be recognized at a City Council meeting following Taste of Lake Forest</a:t>
            </a:r>
          </a:p>
          <a:p>
            <a:pPr algn="l" marL="1640389" indent="-410097" lvl="3">
              <a:lnSpc>
                <a:spcPts val="3545"/>
              </a:lnSpc>
              <a:buFont typeface="Arial"/>
              <a:buChar char="￭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Outstanding certificates will be delivered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 will be notified about the meeting and invited via email</a:t>
            </a:r>
          </a:p>
          <a:p>
            <a:pPr algn="l" marL="1640389" indent="-410097" lvl="3">
              <a:lnSpc>
                <a:spcPts val="3545"/>
              </a:lnSpc>
              <a:buFont typeface="Arial"/>
              <a:buChar char="￭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Disregard external email sent</a:t>
            </a:r>
          </a:p>
          <a:p>
            <a:pPr algn="l">
              <a:lnSpc>
                <a:spcPts val="3545"/>
              </a:lnSpc>
            </a:pPr>
          </a:p>
          <a:p>
            <a:pPr algn="l">
              <a:lnSpc>
                <a:spcPts val="3545"/>
              </a:lnSpc>
            </a:pPr>
            <a:r>
              <a:rPr lang="en-US" sz="2532" b="true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Payment</a:t>
            </a:r>
          </a:p>
          <a:p>
            <a:pPr algn="l">
              <a:lnSpc>
                <a:spcPts val="3545"/>
              </a:lnSpc>
            </a:pP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Will arrive 2-4 weeks following the event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Ensure your W-9 address is accurate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844327" y="5760729"/>
            <a:ext cx="7443673" cy="4526271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9805500" y="2494668"/>
            <a:ext cx="7453800" cy="6742094"/>
            <a:chOff x="0" y="0"/>
            <a:chExt cx="9938400" cy="89894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3147" t="0" r="13147" b="0"/>
            <a:stretch>
              <a:fillRect/>
            </a:stretch>
          </p:blipFill>
          <p:spPr>
            <a:xfrm flipH="false" flipV="false">
              <a:off x="0" y="0"/>
              <a:ext cx="9938400" cy="8989459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-371125" y="1605642"/>
            <a:ext cx="5318783" cy="1461865"/>
            <a:chOff x="0" y="0"/>
            <a:chExt cx="1989123" cy="5467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89123" cy="546709"/>
            </a:xfrm>
            <a:custGeom>
              <a:avLst/>
              <a:gdLst/>
              <a:ahLst/>
              <a:cxnLst/>
              <a:rect r="r" b="b" t="t" l="l"/>
              <a:pathLst>
                <a:path h="546709" w="1989123">
                  <a:moveTo>
                    <a:pt x="0" y="0"/>
                  </a:moveTo>
                  <a:lnTo>
                    <a:pt x="1989123" y="0"/>
                  </a:lnTo>
                  <a:lnTo>
                    <a:pt x="1989123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332148" y="2056966"/>
            <a:ext cx="8813447" cy="437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22"/>
              </a:lnSpc>
              <a:spcBef>
                <a:spcPts val="1961"/>
              </a:spcBef>
            </a:pPr>
            <a:r>
              <a:rPr lang="en-US" b="true" sz="5244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Coupon FAQ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2148" y="3409580"/>
            <a:ext cx="9231021" cy="447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5"/>
              </a:lnSpc>
            </a:pPr>
            <a:r>
              <a:rPr lang="en-US" sz="2632" b="true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COUPON BOOKLET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2148" y="4178406"/>
            <a:ext cx="9231021" cy="3564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6" wide by 2.5" tall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Full color design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Standard files: PNG, PDF, or JPEG 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 sure to include:</a:t>
            </a:r>
          </a:p>
          <a:p>
            <a:pPr algn="l" marL="1640389" indent="-410097" lvl="3">
              <a:lnSpc>
                <a:spcPts val="3545"/>
              </a:lnSpc>
              <a:buFont typeface="Arial"/>
              <a:buChar char="￭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Logo</a:t>
            </a:r>
          </a:p>
          <a:p>
            <a:pPr algn="l" marL="1640389" indent="-410097" lvl="3">
              <a:lnSpc>
                <a:spcPts val="3545"/>
              </a:lnSpc>
              <a:buFont typeface="Arial"/>
              <a:buChar char="￭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Address</a:t>
            </a:r>
          </a:p>
          <a:p>
            <a:pPr algn="l" marL="1640389" indent="-410097" lvl="3">
              <a:lnSpc>
                <a:spcPts val="3545"/>
              </a:lnSpc>
              <a:buFont typeface="Arial"/>
              <a:buChar char="￭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Coupon (deal/offer)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Will be handed to attendees on exit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844327" y="5760729"/>
            <a:ext cx="7443673" cy="4526271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AutoShape 4" id="4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-371125" y="1605642"/>
            <a:ext cx="5318783" cy="1461865"/>
            <a:chOff x="0" y="0"/>
            <a:chExt cx="1989123" cy="5467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89123" cy="546709"/>
            </a:xfrm>
            <a:custGeom>
              <a:avLst/>
              <a:gdLst/>
              <a:ahLst/>
              <a:cxnLst/>
              <a:rect r="r" b="b" t="t" l="l"/>
              <a:pathLst>
                <a:path h="546709" w="1989123">
                  <a:moveTo>
                    <a:pt x="0" y="0"/>
                  </a:moveTo>
                  <a:lnTo>
                    <a:pt x="1989123" y="0"/>
                  </a:lnTo>
                  <a:lnTo>
                    <a:pt x="1989123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652301" y="4050266"/>
            <a:ext cx="13157323" cy="5789222"/>
          </a:xfrm>
          <a:custGeom>
            <a:avLst/>
            <a:gdLst/>
            <a:ahLst/>
            <a:cxnLst/>
            <a:rect r="r" b="b" t="t" l="l"/>
            <a:pathLst>
              <a:path h="5789222" w="13157323">
                <a:moveTo>
                  <a:pt x="0" y="0"/>
                </a:moveTo>
                <a:lnTo>
                  <a:pt x="13157323" y="0"/>
                </a:lnTo>
                <a:lnTo>
                  <a:pt x="13157323" y="5789223"/>
                </a:lnTo>
                <a:lnTo>
                  <a:pt x="0" y="5789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32148" y="2056966"/>
            <a:ext cx="8813447" cy="437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22"/>
              </a:lnSpc>
              <a:spcBef>
                <a:spcPts val="1961"/>
              </a:spcBef>
            </a:pPr>
            <a:r>
              <a:rPr lang="en-US" b="true" sz="5244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COUPON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2148" y="3409580"/>
            <a:ext cx="9231021" cy="447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5"/>
              </a:lnSpc>
            </a:pPr>
            <a:r>
              <a:rPr lang="en-US" sz="2632" b="true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SAMPLE COUPON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844327" y="5760729"/>
            <a:ext cx="7443673" cy="4526271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9805500" y="2494668"/>
            <a:ext cx="7453800" cy="6742094"/>
            <a:chOff x="0" y="0"/>
            <a:chExt cx="9938400" cy="89894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3147" t="0" r="13147" b="0"/>
            <a:stretch>
              <a:fillRect/>
            </a:stretch>
          </p:blipFill>
          <p:spPr>
            <a:xfrm flipH="false" flipV="false">
              <a:off x="0" y="0"/>
              <a:ext cx="9938400" cy="8989459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-371125" y="1605642"/>
            <a:ext cx="5318783" cy="1461865"/>
            <a:chOff x="0" y="0"/>
            <a:chExt cx="1989123" cy="5467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89123" cy="546709"/>
            </a:xfrm>
            <a:custGeom>
              <a:avLst/>
              <a:gdLst/>
              <a:ahLst/>
              <a:cxnLst/>
              <a:rect r="r" b="b" t="t" l="l"/>
              <a:pathLst>
                <a:path h="546709" w="1989123">
                  <a:moveTo>
                    <a:pt x="0" y="0"/>
                  </a:moveTo>
                  <a:lnTo>
                    <a:pt x="1989123" y="0"/>
                  </a:lnTo>
                  <a:lnTo>
                    <a:pt x="1989123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332148" y="2056966"/>
            <a:ext cx="8813447" cy="437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22"/>
              </a:lnSpc>
              <a:spcBef>
                <a:spcPts val="1961"/>
              </a:spcBef>
            </a:pPr>
            <a:r>
              <a:rPr lang="en-US" b="true" sz="5244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Marketing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2148" y="3409580"/>
            <a:ext cx="9231021" cy="447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5"/>
              </a:lnSpc>
            </a:pPr>
            <a:r>
              <a:rPr lang="en-US" sz="2632" b="true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Get the MOST Exposure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2148" y="4178406"/>
            <a:ext cx="9231021" cy="4460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GREAT Marketing Opportunity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Promoted on MANY Channels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City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Chamber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Eventbrite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Post on Your Channels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Invite your customers to attend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Ask them to VOTE for your restaurant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Send out Collab Posts!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Display the Window Poster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0844327" y="5760729"/>
            <a:ext cx="7443673" cy="4526271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9805500" y="2516206"/>
            <a:ext cx="7453800" cy="6742094"/>
            <a:chOff x="0" y="0"/>
            <a:chExt cx="9938400" cy="898945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4774" r="0" b="4774"/>
            <a:stretch>
              <a:fillRect/>
            </a:stretch>
          </p:blipFill>
          <p:spPr>
            <a:xfrm flipH="false" flipV="false">
              <a:off x="0" y="0"/>
              <a:ext cx="9938400" cy="8989459"/>
            </a:xfrm>
            <a:prstGeom prst="rect">
              <a:avLst/>
            </a:prstGeom>
          </p:spPr>
        </p:pic>
      </p:grpSp>
      <p:sp>
        <p:nvSpPr>
          <p:cNvPr name="AutoShape 6" id="6"/>
          <p:cNvSpPr/>
          <p:nvPr/>
        </p:nvSpPr>
        <p:spPr>
          <a:xfrm flipV="true">
            <a:off x="-78126" y="1028700"/>
            <a:ext cx="6688770" cy="17548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-371125" y="1605642"/>
            <a:ext cx="5892056" cy="1461865"/>
            <a:chOff x="0" y="0"/>
            <a:chExt cx="2203516" cy="5467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03516" cy="546709"/>
            </a:xfrm>
            <a:custGeom>
              <a:avLst/>
              <a:gdLst/>
              <a:ahLst/>
              <a:cxnLst/>
              <a:rect r="r" b="b" t="t" l="l"/>
              <a:pathLst>
                <a:path h="546709" w="2203516">
                  <a:moveTo>
                    <a:pt x="0" y="0"/>
                  </a:moveTo>
                  <a:lnTo>
                    <a:pt x="2203516" y="0"/>
                  </a:lnTo>
                  <a:lnTo>
                    <a:pt x="2203516" y="546709"/>
                  </a:lnTo>
                  <a:lnTo>
                    <a:pt x="0" y="54670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270712" y="2184360"/>
            <a:ext cx="5046070" cy="453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74"/>
              </a:lnSpc>
              <a:spcBef>
                <a:spcPts val="2000"/>
              </a:spcBef>
            </a:pPr>
            <a:r>
              <a:rPr lang="en-US" b="true" sz="5349">
                <a:solidFill>
                  <a:srgbClr val="44370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Few No-Nos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0" y="3562807"/>
            <a:ext cx="9231021" cy="4460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5"/>
              </a:lnSpc>
            </a:pP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Smoking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Pets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Kids (Adults Only Date Night Event)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Being Late</a:t>
            </a:r>
          </a:p>
          <a:p>
            <a:pPr algn="l" marL="1093593" indent="-364531" lvl="2">
              <a:lnSpc>
                <a:spcPts val="3545"/>
              </a:lnSpc>
              <a:buFont typeface="Arial"/>
              <a:buChar char="⚬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Must be On Time &amp; Ready to Serve to be Eligible to Win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Alcohol (we pulled the ABC license) </a:t>
            </a:r>
          </a:p>
          <a:p>
            <a:pPr algn="l" marL="546796" indent="-273398" lvl="1">
              <a:lnSpc>
                <a:spcPts val="3545"/>
              </a:lnSpc>
              <a:buFont typeface="Arial"/>
              <a:buChar char="•"/>
            </a:pPr>
            <a:r>
              <a:rPr lang="en-US" sz="253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Leaving Trash</a:t>
            </a:r>
          </a:p>
          <a:p>
            <a:pPr algn="l">
              <a:lnSpc>
                <a:spcPts val="3545"/>
              </a:lnSpc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830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61306" y="1260386"/>
            <a:ext cx="13527128" cy="7997914"/>
          </a:xfrm>
          <a:custGeom>
            <a:avLst/>
            <a:gdLst/>
            <a:ahLst/>
            <a:cxnLst/>
            <a:rect r="r" b="b" t="t" l="l"/>
            <a:pathLst>
              <a:path h="7997914" w="13527128">
                <a:moveTo>
                  <a:pt x="0" y="0"/>
                </a:moveTo>
                <a:lnTo>
                  <a:pt x="13527128" y="0"/>
                </a:lnTo>
                <a:lnTo>
                  <a:pt x="13527128" y="7997914"/>
                </a:lnTo>
                <a:lnTo>
                  <a:pt x="0" y="7997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56467" y="1742519"/>
            <a:ext cx="10203741" cy="6409085"/>
            <a:chOff x="0" y="0"/>
            <a:chExt cx="3482950" cy="21876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82950" cy="2187680"/>
            </a:xfrm>
            <a:custGeom>
              <a:avLst/>
              <a:gdLst/>
              <a:ahLst/>
              <a:cxnLst/>
              <a:rect r="r" b="b" t="t" l="l"/>
              <a:pathLst>
                <a:path h="2187680" w="3482950">
                  <a:moveTo>
                    <a:pt x="0" y="0"/>
                  </a:moveTo>
                  <a:lnTo>
                    <a:pt x="3482950" y="0"/>
                  </a:lnTo>
                  <a:lnTo>
                    <a:pt x="3482950" y="2187680"/>
                  </a:lnTo>
                  <a:lnTo>
                    <a:pt x="0" y="21876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4654959" y="2483947"/>
            <a:ext cx="8978083" cy="1447716"/>
          </a:xfrm>
          <a:custGeom>
            <a:avLst/>
            <a:gdLst/>
            <a:ahLst/>
            <a:cxnLst/>
            <a:rect r="r" b="b" t="t" l="l"/>
            <a:pathLst>
              <a:path h="1447716" w="8978083">
                <a:moveTo>
                  <a:pt x="0" y="0"/>
                </a:moveTo>
                <a:lnTo>
                  <a:pt x="8978082" y="0"/>
                </a:lnTo>
                <a:lnTo>
                  <a:pt x="8978082" y="1447716"/>
                </a:lnTo>
                <a:lnTo>
                  <a:pt x="0" y="1447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4775851" y="2392628"/>
            <a:ext cx="8736297" cy="0"/>
          </a:xfrm>
          <a:prstGeom prst="line">
            <a:avLst/>
          </a:prstGeom>
          <a:ln cap="rnd" w="933450">
            <a:solidFill>
              <a:srgbClr val="F4F4F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5521216" y="3561663"/>
            <a:ext cx="6811198" cy="4375575"/>
          </a:xfrm>
          <a:custGeom>
            <a:avLst/>
            <a:gdLst/>
            <a:ahLst/>
            <a:cxnLst/>
            <a:rect r="r" b="b" t="t" l="l"/>
            <a:pathLst>
              <a:path h="4375575" w="6811198">
                <a:moveTo>
                  <a:pt x="0" y="0"/>
                </a:moveTo>
                <a:lnTo>
                  <a:pt x="6811199" y="0"/>
                </a:lnTo>
                <a:lnTo>
                  <a:pt x="6811199" y="4375575"/>
                </a:lnTo>
                <a:lnTo>
                  <a:pt x="0" y="4375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119200" y="2592276"/>
            <a:ext cx="534154" cy="534154"/>
          </a:xfrm>
          <a:custGeom>
            <a:avLst/>
            <a:gdLst/>
            <a:ahLst/>
            <a:cxnLst/>
            <a:rect r="r" b="b" t="t" l="l"/>
            <a:pathLst>
              <a:path h="534154" w="534154">
                <a:moveTo>
                  <a:pt x="0" y="0"/>
                </a:moveTo>
                <a:lnTo>
                  <a:pt x="534154" y="0"/>
                </a:lnTo>
                <a:lnTo>
                  <a:pt x="534154" y="534154"/>
                </a:lnTo>
                <a:lnTo>
                  <a:pt x="0" y="534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35061" y="2711935"/>
            <a:ext cx="294836" cy="294836"/>
          </a:xfrm>
          <a:custGeom>
            <a:avLst/>
            <a:gdLst/>
            <a:ahLst/>
            <a:cxnLst/>
            <a:rect r="r" b="b" t="t" l="l"/>
            <a:pathLst>
              <a:path h="294836" w="294836">
                <a:moveTo>
                  <a:pt x="0" y="0"/>
                </a:moveTo>
                <a:lnTo>
                  <a:pt x="294836" y="0"/>
                </a:lnTo>
                <a:lnTo>
                  <a:pt x="294836" y="294836"/>
                </a:lnTo>
                <a:lnTo>
                  <a:pt x="0" y="294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341835" y="2603914"/>
            <a:ext cx="5169961" cy="430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86"/>
              </a:lnSpc>
            </a:pPr>
            <a:r>
              <a:rPr lang="en-US" sz="2561" b="true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www.TasteofLF.com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830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3929628" y="6446090"/>
            <a:ext cx="6860830" cy="2812210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Freeform 3" id="3"/>
          <p:cNvSpPr/>
          <p:nvPr/>
        </p:nvSpPr>
        <p:spPr>
          <a:xfrm flipH="false" flipV="false" rot="717756">
            <a:off x="2207513" y="2384484"/>
            <a:ext cx="2935297" cy="6274853"/>
          </a:xfrm>
          <a:custGeom>
            <a:avLst/>
            <a:gdLst/>
            <a:ahLst/>
            <a:cxnLst/>
            <a:rect r="r" b="b" t="t" l="l"/>
            <a:pathLst>
              <a:path h="6274853" w="2935297">
                <a:moveTo>
                  <a:pt x="0" y="0"/>
                </a:moveTo>
                <a:lnTo>
                  <a:pt x="2935298" y="0"/>
                </a:lnTo>
                <a:lnTo>
                  <a:pt x="2935298" y="6274853"/>
                </a:lnTo>
                <a:lnTo>
                  <a:pt x="0" y="62748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46" t="0" r="-16746" b="-335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332305" y="2348658"/>
            <a:ext cx="6317950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Contacts</a:t>
            </a:r>
          </a:p>
        </p:txBody>
      </p:sp>
      <p:sp>
        <p:nvSpPr>
          <p:cNvPr name="AutoShape 5" id="5"/>
          <p:cNvSpPr/>
          <p:nvPr/>
        </p:nvSpPr>
        <p:spPr>
          <a:xfrm>
            <a:off x="11909515" y="3482133"/>
            <a:ext cx="6492240" cy="0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704504">
            <a:off x="2016035" y="2154201"/>
            <a:ext cx="3346570" cy="6676449"/>
          </a:xfrm>
          <a:custGeom>
            <a:avLst/>
            <a:gdLst/>
            <a:ahLst/>
            <a:cxnLst/>
            <a:rect r="r" b="b" t="t" l="l"/>
            <a:pathLst>
              <a:path h="6676449" w="3346570">
                <a:moveTo>
                  <a:pt x="0" y="0"/>
                </a:moveTo>
                <a:lnTo>
                  <a:pt x="3346571" y="0"/>
                </a:lnTo>
                <a:lnTo>
                  <a:pt x="3346571" y="6676449"/>
                </a:lnTo>
                <a:lnTo>
                  <a:pt x="0" y="6676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593019" y="543797"/>
            <a:ext cx="3294815" cy="6941461"/>
            <a:chOff x="0" y="0"/>
            <a:chExt cx="1265901" cy="26669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65902" cy="2666980"/>
            </a:xfrm>
            <a:custGeom>
              <a:avLst/>
              <a:gdLst/>
              <a:ahLst/>
              <a:cxnLst/>
              <a:rect r="r" b="b" t="t" l="l"/>
              <a:pathLst>
                <a:path h="2666980" w="1265902">
                  <a:moveTo>
                    <a:pt x="1141441" y="2666980"/>
                  </a:moveTo>
                  <a:lnTo>
                    <a:pt x="124460" y="2666980"/>
                  </a:lnTo>
                  <a:cubicBezTo>
                    <a:pt x="55880" y="2666980"/>
                    <a:pt x="0" y="2611100"/>
                    <a:pt x="0" y="25425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1442" y="0"/>
                  </a:lnTo>
                  <a:cubicBezTo>
                    <a:pt x="1210021" y="0"/>
                    <a:pt x="1265902" y="55880"/>
                    <a:pt x="1265902" y="124460"/>
                  </a:cubicBezTo>
                  <a:lnTo>
                    <a:pt x="1265902" y="2542520"/>
                  </a:lnTo>
                  <a:cubicBezTo>
                    <a:pt x="1265902" y="2611100"/>
                    <a:pt x="1210021" y="2666980"/>
                    <a:pt x="1141442" y="26669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5636895" y="934558"/>
            <a:ext cx="3207063" cy="5609578"/>
          </a:xfrm>
          <a:custGeom>
            <a:avLst/>
            <a:gdLst/>
            <a:ahLst/>
            <a:cxnLst/>
            <a:rect r="r" b="b" t="t" l="l"/>
            <a:pathLst>
              <a:path h="5609578" w="3207063">
                <a:moveTo>
                  <a:pt x="0" y="0"/>
                </a:moveTo>
                <a:lnTo>
                  <a:pt x="3207063" y="0"/>
                </a:lnTo>
                <a:lnTo>
                  <a:pt x="3207063" y="5609578"/>
                </a:lnTo>
                <a:lnTo>
                  <a:pt x="0" y="5609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41" t="0" r="-2841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453749" y="402770"/>
            <a:ext cx="3610790" cy="7203570"/>
          </a:xfrm>
          <a:custGeom>
            <a:avLst/>
            <a:gdLst/>
            <a:ahLst/>
            <a:cxnLst/>
            <a:rect r="r" b="b" t="t" l="l"/>
            <a:pathLst>
              <a:path h="7203570" w="3610790">
                <a:moveTo>
                  <a:pt x="0" y="0"/>
                </a:moveTo>
                <a:lnTo>
                  <a:pt x="3610790" y="0"/>
                </a:lnTo>
                <a:lnTo>
                  <a:pt x="3610790" y="7203570"/>
                </a:lnTo>
                <a:lnTo>
                  <a:pt x="0" y="7203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003204" y="4097596"/>
            <a:ext cx="5323405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Mary Visconte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003204" y="6827927"/>
            <a:ext cx="4735857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Ian McKeever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003204" y="4953576"/>
            <a:ext cx="639855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mary@spectrum-specialties.com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003204" y="7688059"/>
            <a:ext cx="5979135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imckeever@lakeforestca.gov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003204" y="5525803"/>
            <a:ext cx="6398551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(949) 870-6434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003204" y="8264639"/>
            <a:ext cx="5979135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(949) 461-3401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948953"/>
            <a:ext cx="781050" cy="202745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AutoShape 4" id="4"/>
          <p:cNvSpPr/>
          <p:nvPr/>
        </p:nvSpPr>
        <p:spPr>
          <a:xfrm rot="0">
            <a:off x="2062412" y="6953926"/>
            <a:ext cx="9552419" cy="2035370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2587876" y="3552414"/>
            <a:ext cx="10480507" cy="1794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528"/>
              </a:lnSpc>
            </a:pPr>
            <a:r>
              <a:rPr lang="en-US" b="true" sz="12008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THANK YOU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587876" y="3137505"/>
            <a:ext cx="7132686" cy="367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2"/>
              </a:lnSpc>
            </a:pPr>
            <a:r>
              <a:rPr lang="en-US" b="true" sz="2100" spc="873">
                <a:solidFill>
                  <a:srgbClr val="AB722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TASTE OF LAKE FOREST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2343" y="120847"/>
            <a:ext cx="8842028" cy="10287000"/>
            <a:chOff x="0" y="0"/>
            <a:chExt cx="11789370" cy="137160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17318" r="0" b="17318"/>
            <a:stretch>
              <a:fillRect/>
            </a:stretch>
          </p:blipFill>
          <p:spPr>
            <a:xfrm flipH="false" flipV="false">
              <a:off x="0" y="0"/>
              <a:ext cx="11789370" cy="13716000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 rot="0">
            <a:off x="4734398" y="7467478"/>
            <a:ext cx="5674523" cy="1790822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10752280" y="7467478"/>
            <a:ext cx="5674523" cy="1767905"/>
            <a:chOff x="0" y="0"/>
            <a:chExt cx="12447545" cy="387804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447546" cy="3878049"/>
            </a:xfrm>
            <a:custGeom>
              <a:avLst/>
              <a:gdLst/>
              <a:ahLst/>
              <a:cxnLst/>
              <a:rect r="r" b="b" t="t" l="l"/>
              <a:pathLst>
                <a:path h="3878049" w="12447546">
                  <a:moveTo>
                    <a:pt x="0" y="0"/>
                  </a:moveTo>
                  <a:lnTo>
                    <a:pt x="0" y="3878049"/>
                  </a:lnTo>
                  <a:lnTo>
                    <a:pt x="12447546" y="3878049"/>
                  </a:lnTo>
                  <a:lnTo>
                    <a:pt x="12447546" y="0"/>
                  </a:lnTo>
                  <a:lnTo>
                    <a:pt x="0" y="0"/>
                  </a:lnTo>
                  <a:close/>
                  <a:moveTo>
                    <a:pt x="12386585" y="3817089"/>
                  </a:moveTo>
                  <a:lnTo>
                    <a:pt x="59690" y="3817089"/>
                  </a:lnTo>
                  <a:lnTo>
                    <a:pt x="59690" y="59690"/>
                  </a:lnTo>
                  <a:lnTo>
                    <a:pt x="12386585" y="59690"/>
                  </a:lnTo>
                  <a:lnTo>
                    <a:pt x="12386585" y="381708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265380" y="7948243"/>
            <a:ext cx="745916" cy="745916"/>
          </a:xfrm>
          <a:custGeom>
            <a:avLst/>
            <a:gdLst/>
            <a:ahLst/>
            <a:cxnLst/>
            <a:rect r="r" b="b" t="t" l="l"/>
            <a:pathLst>
              <a:path h="745916" w="745916">
                <a:moveTo>
                  <a:pt x="0" y="0"/>
                </a:moveTo>
                <a:lnTo>
                  <a:pt x="745915" y="0"/>
                </a:lnTo>
                <a:lnTo>
                  <a:pt x="745915" y="745916"/>
                </a:lnTo>
                <a:lnTo>
                  <a:pt x="0" y="745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353560" y="2660890"/>
            <a:ext cx="6317950" cy="181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Participant Requirements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92270" y="8082537"/>
            <a:ext cx="2649757" cy="56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9"/>
              </a:lnSpc>
            </a:pPr>
            <a:r>
              <a:rPr lang="en-US" sz="3699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Food Prep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312884" y="7972860"/>
            <a:ext cx="675726" cy="780059"/>
          </a:xfrm>
          <a:custGeom>
            <a:avLst/>
            <a:gdLst/>
            <a:ahLst/>
            <a:cxnLst/>
            <a:rect r="r" b="b" t="t" l="l"/>
            <a:pathLst>
              <a:path h="780059" w="675726">
                <a:moveTo>
                  <a:pt x="0" y="0"/>
                </a:moveTo>
                <a:lnTo>
                  <a:pt x="675726" y="0"/>
                </a:lnTo>
                <a:lnTo>
                  <a:pt x="675726" y="780059"/>
                </a:lnTo>
                <a:lnTo>
                  <a:pt x="0" y="780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417999" y="8071079"/>
            <a:ext cx="3480579" cy="56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9"/>
              </a:lnSpc>
            </a:pPr>
            <a:r>
              <a:rPr lang="en-US" sz="3699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Waste Disposal</a:t>
            </a:r>
          </a:p>
        </p:txBody>
      </p:sp>
      <p:sp>
        <p:nvSpPr>
          <p:cNvPr name="AutoShape 13" id="13"/>
          <p:cNvSpPr/>
          <p:nvPr/>
        </p:nvSpPr>
        <p:spPr>
          <a:xfrm>
            <a:off x="11988610" y="1009650"/>
            <a:ext cx="6492240" cy="0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948953"/>
            <a:ext cx="781050" cy="202745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1286991" y="2691136"/>
            <a:ext cx="3607339" cy="3743625"/>
            <a:chOff x="0" y="0"/>
            <a:chExt cx="4809785" cy="499149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7850" t="0" r="17850" b="0"/>
            <a:stretch>
              <a:fillRect/>
            </a:stretch>
          </p:blipFill>
          <p:spPr>
            <a:xfrm flipH="false" flipV="false">
              <a:off x="0" y="0"/>
              <a:ext cx="4809785" cy="4991499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5113235" y="2742585"/>
            <a:ext cx="3607339" cy="3743625"/>
            <a:chOff x="0" y="0"/>
            <a:chExt cx="4809785" cy="4991499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20847" r="0" b="20847"/>
            <a:stretch>
              <a:fillRect/>
            </a:stretch>
          </p:blipFill>
          <p:spPr>
            <a:xfrm flipH="false" flipV="false">
              <a:off x="0" y="0"/>
              <a:ext cx="4809785" cy="4991499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8998811" y="2691136"/>
            <a:ext cx="3607339" cy="3743625"/>
            <a:chOff x="0" y="0"/>
            <a:chExt cx="4809785" cy="499149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42408" t="0" r="0" b="0"/>
            <a:stretch>
              <a:fillRect/>
            </a:stretch>
          </p:blipFill>
          <p:spPr>
            <a:xfrm flipH="false" flipV="false">
              <a:off x="0" y="0"/>
              <a:ext cx="4809785" cy="4991499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2882374" y="2691136"/>
            <a:ext cx="3607339" cy="3743625"/>
            <a:chOff x="0" y="0"/>
            <a:chExt cx="4809785" cy="4991499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0" t="20847" r="0" b="20847"/>
            <a:stretch>
              <a:fillRect/>
            </a:stretch>
          </p:blipFill>
          <p:spPr>
            <a:xfrm flipH="false" flipV="false">
              <a:off x="0" y="0"/>
              <a:ext cx="4809785" cy="4991499"/>
            </a:xfrm>
            <a:prstGeom prst="rect">
              <a:avLst/>
            </a:prstGeom>
          </p:spPr>
        </p:pic>
      </p:grpSp>
      <p:sp>
        <p:nvSpPr>
          <p:cNvPr name="Freeform 12" id="12"/>
          <p:cNvSpPr/>
          <p:nvPr/>
        </p:nvSpPr>
        <p:spPr>
          <a:xfrm flipH="false" flipV="false" rot="0">
            <a:off x="16387574" y="4306738"/>
            <a:ext cx="1092491" cy="1092491"/>
          </a:xfrm>
          <a:custGeom>
            <a:avLst/>
            <a:gdLst/>
            <a:ahLst/>
            <a:cxnLst/>
            <a:rect r="r" b="b" t="t" l="l"/>
            <a:pathLst>
              <a:path h="1092491" w="1092491">
                <a:moveTo>
                  <a:pt x="0" y="0"/>
                </a:moveTo>
                <a:lnTo>
                  <a:pt x="1092491" y="0"/>
                </a:lnTo>
                <a:lnTo>
                  <a:pt x="1092491" y="1092490"/>
                </a:lnTo>
                <a:lnTo>
                  <a:pt x="0" y="10924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9319" y="4306738"/>
            <a:ext cx="1092491" cy="1092491"/>
          </a:xfrm>
          <a:custGeom>
            <a:avLst/>
            <a:gdLst/>
            <a:ahLst/>
            <a:cxnLst/>
            <a:rect r="r" b="b" t="t" l="l"/>
            <a:pathLst>
              <a:path h="1092491" w="1092491">
                <a:moveTo>
                  <a:pt x="0" y="0"/>
                </a:moveTo>
                <a:lnTo>
                  <a:pt x="1092491" y="0"/>
                </a:lnTo>
                <a:lnTo>
                  <a:pt x="1092491" y="1092490"/>
                </a:lnTo>
                <a:lnTo>
                  <a:pt x="0" y="10924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794619" y="4634628"/>
            <a:ext cx="278402" cy="436709"/>
          </a:xfrm>
          <a:custGeom>
            <a:avLst/>
            <a:gdLst/>
            <a:ahLst/>
            <a:cxnLst/>
            <a:rect r="r" b="b" t="t" l="l"/>
            <a:pathLst>
              <a:path h="436709" w="278402">
                <a:moveTo>
                  <a:pt x="0" y="0"/>
                </a:moveTo>
                <a:lnTo>
                  <a:pt x="278402" y="0"/>
                </a:lnTo>
                <a:lnTo>
                  <a:pt x="278402" y="436709"/>
                </a:lnTo>
                <a:lnTo>
                  <a:pt x="0" y="436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641849" y="4614397"/>
            <a:ext cx="278402" cy="436709"/>
          </a:xfrm>
          <a:custGeom>
            <a:avLst/>
            <a:gdLst/>
            <a:ahLst/>
            <a:cxnLst/>
            <a:rect r="r" b="b" t="t" l="l"/>
            <a:pathLst>
              <a:path h="436709" w="278402">
                <a:moveTo>
                  <a:pt x="278402" y="0"/>
                </a:moveTo>
                <a:lnTo>
                  <a:pt x="0" y="0"/>
                </a:lnTo>
                <a:lnTo>
                  <a:pt x="0" y="436709"/>
                </a:lnTo>
                <a:lnTo>
                  <a:pt x="278402" y="436709"/>
                </a:lnTo>
                <a:lnTo>
                  <a:pt x="27840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68827" y="1565400"/>
            <a:ext cx="10550346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b="true" sz="5999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Food/Beverage Preparations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6991" y="6750870"/>
            <a:ext cx="3380751" cy="1053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1"/>
              </a:lnSpc>
            </a:pPr>
            <a:r>
              <a:rPr lang="en-US" b="true" sz="3419">
                <a:solidFill>
                  <a:srgbClr val="AB722C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Minimum 1,000 Samples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998811" y="6699421"/>
            <a:ext cx="3380751" cy="1053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1"/>
              </a:lnSpc>
            </a:pPr>
            <a:r>
              <a:rPr lang="en-US" b="true" sz="3419">
                <a:solidFill>
                  <a:srgbClr val="AB722C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No Selling Items or Bottled Water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882374" y="6699421"/>
            <a:ext cx="3380751" cy="1053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1"/>
              </a:lnSpc>
            </a:pPr>
            <a:r>
              <a:rPr lang="en-US" b="true" sz="3419">
                <a:solidFill>
                  <a:srgbClr val="AB722C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No On-Site Cooking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113235" y="6750870"/>
            <a:ext cx="3380751" cy="1053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1"/>
              </a:lnSpc>
            </a:pPr>
            <a:r>
              <a:rPr lang="en-US" sz="3419" u="sng">
                <a:solidFill>
                  <a:srgbClr val="AB722C"/>
                </a:solidFill>
                <a:latin typeface="The Seasons"/>
                <a:ea typeface="The Seasons"/>
                <a:cs typeface="The Seasons"/>
                <a:sym typeface="The Seasons"/>
              </a:rPr>
              <a:t>Small</a:t>
            </a:r>
            <a:r>
              <a:rPr lang="en-US" b="true" sz="3419">
                <a:solidFill>
                  <a:srgbClr val="AB722C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Food Portions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87054" y="8422779"/>
            <a:ext cx="3380751" cy="568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1"/>
              </a:lnSpc>
            </a:pPr>
            <a:r>
              <a:rPr lang="en-US" b="true" sz="3519">
                <a:solidFill>
                  <a:srgbClr val="AB722C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NO ALCOHOL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830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05702"/>
            <a:ext cx="3980265" cy="245996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AutoShape 3" id="3"/>
          <p:cNvSpPr/>
          <p:nvPr/>
        </p:nvSpPr>
        <p:spPr>
          <a:xfrm rot="0">
            <a:off x="10244108" y="-549545"/>
            <a:ext cx="2825388" cy="9644431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8766680" y="5428405"/>
            <a:ext cx="3431229" cy="4607650"/>
          </a:xfrm>
          <a:custGeom>
            <a:avLst/>
            <a:gdLst/>
            <a:ahLst/>
            <a:cxnLst/>
            <a:rect r="r" b="b" t="t" l="l"/>
            <a:pathLst>
              <a:path h="4607650" w="3431229">
                <a:moveTo>
                  <a:pt x="0" y="0"/>
                </a:moveTo>
                <a:lnTo>
                  <a:pt x="3431228" y="0"/>
                </a:lnTo>
                <a:lnTo>
                  <a:pt x="3431228" y="4607650"/>
                </a:lnTo>
                <a:lnTo>
                  <a:pt x="0" y="4607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916423" y="5659550"/>
            <a:ext cx="3148003" cy="4282066"/>
          </a:xfrm>
          <a:custGeom>
            <a:avLst/>
            <a:gdLst/>
            <a:ahLst/>
            <a:cxnLst/>
            <a:rect r="r" b="b" t="t" l="l"/>
            <a:pathLst>
              <a:path h="4282066" w="3148003">
                <a:moveTo>
                  <a:pt x="0" y="0"/>
                </a:moveTo>
                <a:lnTo>
                  <a:pt x="3148002" y="0"/>
                </a:lnTo>
                <a:lnTo>
                  <a:pt x="3148002" y="4282066"/>
                </a:lnTo>
                <a:lnTo>
                  <a:pt x="0" y="4282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970381" y="5764859"/>
            <a:ext cx="3263699" cy="4176757"/>
          </a:xfrm>
          <a:custGeom>
            <a:avLst/>
            <a:gdLst/>
            <a:ahLst/>
            <a:cxnLst/>
            <a:rect r="r" b="b" t="t" l="l"/>
            <a:pathLst>
              <a:path h="4176757" w="3263699">
                <a:moveTo>
                  <a:pt x="0" y="0"/>
                </a:moveTo>
                <a:lnTo>
                  <a:pt x="3263699" y="0"/>
                </a:lnTo>
                <a:lnTo>
                  <a:pt x="3263699" y="4176757"/>
                </a:lnTo>
                <a:lnTo>
                  <a:pt x="0" y="4176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1471" y="4980801"/>
            <a:ext cx="8122416" cy="3283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2701" indent="-251350" lvl="1">
              <a:lnSpc>
                <a:spcPts val="3259"/>
              </a:lnSpc>
              <a:buFont typeface="Arial"/>
              <a:buChar char="•"/>
            </a:pPr>
            <a:r>
              <a:rPr lang="en-US" sz="232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Dispose of all organic waste into the designated organic waste bins provided at the event.</a:t>
            </a:r>
          </a:p>
          <a:p>
            <a:pPr algn="l">
              <a:lnSpc>
                <a:spcPts val="3259"/>
              </a:lnSpc>
            </a:pPr>
          </a:p>
          <a:p>
            <a:pPr algn="l" marL="502701" indent="-251350" lvl="1">
              <a:lnSpc>
                <a:spcPts val="3259"/>
              </a:lnSpc>
              <a:buFont typeface="Arial"/>
              <a:buChar char="•"/>
            </a:pPr>
            <a:r>
              <a:rPr lang="en-US" sz="232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Minimize contamination by ensuring waste is placed in the proper designated bins.</a:t>
            </a:r>
          </a:p>
          <a:p>
            <a:pPr algn="l">
              <a:lnSpc>
                <a:spcPts val="3259"/>
              </a:lnSpc>
            </a:pPr>
          </a:p>
          <a:p>
            <a:pPr algn="l" marL="502701" indent="-251350" lvl="1">
              <a:lnSpc>
                <a:spcPts val="3259"/>
              </a:lnSpc>
              <a:buFont typeface="Arial"/>
              <a:buChar char="•"/>
            </a:pPr>
            <a:r>
              <a:rPr lang="en-US" sz="232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 is strongly encouraged that businesses use compostable or biodegradable equipment.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239335" y="3511568"/>
            <a:ext cx="941948" cy="906625"/>
          </a:xfrm>
          <a:custGeom>
            <a:avLst/>
            <a:gdLst/>
            <a:ahLst/>
            <a:cxnLst/>
            <a:rect r="r" b="b" t="t" l="l"/>
            <a:pathLst>
              <a:path h="906625" w="941948">
                <a:moveTo>
                  <a:pt x="0" y="0"/>
                </a:moveTo>
                <a:lnTo>
                  <a:pt x="941948" y="0"/>
                </a:lnTo>
                <a:lnTo>
                  <a:pt x="941948" y="906625"/>
                </a:lnTo>
                <a:lnTo>
                  <a:pt x="0" y="906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259875">
            <a:off x="12139772" y="4335890"/>
            <a:ext cx="1298600" cy="521063"/>
          </a:xfrm>
          <a:custGeom>
            <a:avLst/>
            <a:gdLst/>
            <a:ahLst/>
            <a:cxnLst/>
            <a:rect r="r" b="b" t="t" l="l"/>
            <a:pathLst>
              <a:path h="521063" w="1298600">
                <a:moveTo>
                  <a:pt x="0" y="0"/>
                </a:moveTo>
                <a:lnTo>
                  <a:pt x="1298600" y="0"/>
                </a:lnTo>
                <a:lnTo>
                  <a:pt x="1298600" y="521064"/>
                </a:lnTo>
                <a:lnTo>
                  <a:pt x="0" y="521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917741" y="4287844"/>
            <a:ext cx="1089025" cy="834466"/>
          </a:xfrm>
          <a:custGeom>
            <a:avLst/>
            <a:gdLst/>
            <a:ahLst/>
            <a:cxnLst/>
            <a:rect r="r" b="b" t="t" l="l"/>
            <a:pathLst>
              <a:path h="834466" w="1089025">
                <a:moveTo>
                  <a:pt x="0" y="0"/>
                </a:moveTo>
                <a:lnTo>
                  <a:pt x="1089025" y="0"/>
                </a:lnTo>
                <a:lnTo>
                  <a:pt x="1089025" y="834466"/>
                </a:lnTo>
                <a:lnTo>
                  <a:pt x="0" y="834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8840920">
            <a:off x="13890714" y="3849872"/>
            <a:ext cx="922805" cy="1200396"/>
          </a:xfrm>
          <a:custGeom>
            <a:avLst/>
            <a:gdLst/>
            <a:ahLst/>
            <a:cxnLst/>
            <a:rect r="r" b="b" t="t" l="l"/>
            <a:pathLst>
              <a:path h="1200396" w="922805">
                <a:moveTo>
                  <a:pt x="922805" y="0"/>
                </a:moveTo>
                <a:lnTo>
                  <a:pt x="0" y="0"/>
                </a:lnTo>
                <a:lnTo>
                  <a:pt x="0" y="1200396"/>
                </a:lnTo>
                <a:lnTo>
                  <a:pt x="922805" y="1200396"/>
                </a:lnTo>
                <a:lnTo>
                  <a:pt x="92280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80948">
            <a:off x="12479587" y="3141737"/>
            <a:ext cx="1212562" cy="739663"/>
          </a:xfrm>
          <a:custGeom>
            <a:avLst/>
            <a:gdLst/>
            <a:ahLst/>
            <a:cxnLst/>
            <a:rect r="r" b="b" t="t" l="l"/>
            <a:pathLst>
              <a:path h="739663" w="1212562">
                <a:moveTo>
                  <a:pt x="0" y="0"/>
                </a:moveTo>
                <a:lnTo>
                  <a:pt x="1212562" y="0"/>
                </a:lnTo>
                <a:lnTo>
                  <a:pt x="1212562" y="739662"/>
                </a:lnTo>
                <a:lnTo>
                  <a:pt x="0" y="7396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499257" y="3695783"/>
            <a:ext cx="841394" cy="870783"/>
          </a:xfrm>
          <a:custGeom>
            <a:avLst/>
            <a:gdLst/>
            <a:ahLst/>
            <a:cxnLst/>
            <a:rect r="r" b="b" t="t" l="l"/>
            <a:pathLst>
              <a:path h="870783" w="841394">
                <a:moveTo>
                  <a:pt x="0" y="0"/>
                </a:moveTo>
                <a:lnTo>
                  <a:pt x="841395" y="0"/>
                </a:lnTo>
                <a:lnTo>
                  <a:pt x="841395" y="870784"/>
                </a:lnTo>
                <a:lnTo>
                  <a:pt x="0" y="8707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444592" y="4566567"/>
            <a:ext cx="794743" cy="621886"/>
          </a:xfrm>
          <a:custGeom>
            <a:avLst/>
            <a:gdLst/>
            <a:ahLst/>
            <a:cxnLst/>
            <a:rect r="r" b="b" t="t" l="l"/>
            <a:pathLst>
              <a:path h="621886" w="794743">
                <a:moveTo>
                  <a:pt x="0" y="0"/>
                </a:moveTo>
                <a:lnTo>
                  <a:pt x="794743" y="0"/>
                </a:lnTo>
                <a:lnTo>
                  <a:pt x="794743" y="621886"/>
                </a:lnTo>
                <a:lnTo>
                  <a:pt x="0" y="6218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515786" y="5187745"/>
            <a:ext cx="3447099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Landfill Bin</a:t>
            </a:r>
          </a:p>
        </p:txBody>
      </p:sp>
      <p:sp>
        <p:nvSpPr>
          <p:cNvPr name="Freeform 16" id="16"/>
          <p:cNvSpPr/>
          <p:nvPr/>
        </p:nvSpPr>
        <p:spPr>
          <a:xfrm flipH="true" flipV="false" rot="-8840920">
            <a:off x="17060369" y="3521531"/>
            <a:ext cx="922805" cy="1200396"/>
          </a:xfrm>
          <a:custGeom>
            <a:avLst/>
            <a:gdLst/>
            <a:ahLst/>
            <a:cxnLst/>
            <a:rect r="r" b="b" t="t" l="l"/>
            <a:pathLst>
              <a:path h="1200396" w="922805">
                <a:moveTo>
                  <a:pt x="922805" y="0"/>
                </a:moveTo>
                <a:lnTo>
                  <a:pt x="0" y="0"/>
                </a:lnTo>
                <a:lnTo>
                  <a:pt x="0" y="1200397"/>
                </a:lnTo>
                <a:lnTo>
                  <a:pt x="922805" y="1200397"/>
                </a:lnTo>
                <a:lnTo>
                  <a:pt x="92280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893845">
            <a:off x="15611676" y="2907503"/>
            <a:ext cx="847962" cy="919880"/>
          </a:xfrm>
          <a:custGeom>
            <a:avLst/>
            <a:gdLst/>
            <a:ahLst/>
            <a:cxnLst/>
            <a:rect r="r" b="b" t="t" l="l"/>
            <a:pathLst>
              <a:path h="919880" w="847962">
                <a:moveTo>
                  <a:pt x="0" y="0"/>
                </a:moveTo>
                <a:lnTo>
                  <a:pt x="847962" y="0"/>
                </a:lnTo>
                <a:lnTo>
                  <a:pt x="847962" y="919880"/>
                </a:lnTo>
                <a:lnTo>
                  <a:pt x="0" y="9198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555553">
            <a:off x="15433258" y="3122529"/>
            <a:ext cx="571572" cy="1222615"/>
          </a:xfrm>
          <a:custGeom>
            <a:avLst/>
            <a:gdLst/>
            <a:ahLst/>
            <a:cxnLst/>
            <a:rect r="r" b="b" t="t" l="l"/>
            <a:pathLst>
              <a:path h="1222615" w="571572">
                <a:moveTo>
                  <a:pt x="0" y="0"/>
                </a:moveTo>
                <a:lnTo>
                  <a:pt x="571572" y="0"/>
                </a:lnTo>
                <a:lnTo>
                  <a:pt x="571572" y="1222615"/>
                </a:lnTo>
                <a:lnTo>
                  <a:pt x="0" y="12226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275666">
            <a:off x="15253544" y="4309353"/>
            <a:ext cx="1091173" cy="665615"/>
          </a:xfrm>
          <a:custGeom>
            <a:avLst/>
            <a:gdLst/>
            <a:ahLst/>
            <a:cxnLst/>
            <a:rect r="r" b="b" t="t" l="l"/>
            <a:pathLst>
              <a:path h="665615" w="1091173">
                <a:moveTo>
                  <a:pt x="0" y="0"/>
                </a:moveTo>
                <a:lnTo>
                  <a:pt x="1091173" y="0"/>
                </a:lnTo>
                <a:lnTo>
                  <a:pt x="1091173" y="665615"/>
                </a:lnTo>
                <a:lnTo>
                  <a:pt x="0" y="66561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265791" y="2967697"/>
            <a:ext cx="580208" cy="1054924"/>
          </a:xfrm>
          <a:custGeom>
            <a:avLst/>
            <a:gdLst/>
            <a:ahLst/>
            <a:cxnLst/>
            <a:rect r="r" b="b" t="t" l="l"/>
            <a:pathLst>
              <a:path h="1054924" w="580208">
                <a:moveTo>
                  <a:pt x="0" y="0"/>
                </a:moveTo>
                <a:lnTo>
                  <a:pt x="580209" y="0"/>
                </a:lnTo>
                <a:lnTo>
                  <a:pt x="580209" y="1054924"/>
                </a:lnTo>
                <a:lnTo>
                  <a:pt x="0" y="105492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265791" y="3763208"/>
            <a:ext cx="952540" cy="853714"/>
          </a:xfrm>
          <a:custGeom>
            <a:avLst/>
            <a:gdLst/>
            <a:ahLst/>
            <a:cxnLst/>
            <a:rect r="r" b="b" t="t" l="l"/>
            <a:pathLst>
              <a:path h="853714" w="952540">
                <a:moveTo>
                  <a:pt x="0" y="0"/>
                </a:moveTo>
                <a:lnTo>
                  <a:pt x="952541" y="0"/>
                </a:lnTo>
                <a:lnTo>
                  <a:pt x="952541" y="853714"/>
                </a:lnTo>
                <a:lnTo>
                  <a:pt x="0" y="85371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968937" y="3833819"/>
            <a:ext cx="751558" cy="667948"/>
          </a:xfrm>
          <a:custGeom>
            <a:avLst/>
            <a:gdLst/>
            <a:ahLst/>
            <a:cxnLst/>
            <a:rect r="r" b="b" t="t" l="l"/>
            <a:pathLst>
              <a:path h="667948" w="751558">
                <a:moveTo>
                  <a:pt x="0" y="0"/>
                </a:moveTo>
                <a:lnTo>
                  <a:pt x="751559" y="0"/>
                </a:lnTo>
                <a:lnTo>
                  <a:pt x="751559" y="667948"/>
                </a:lnTo>
                <a:lnTo>
                  <a:pt x="0" y="66794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71374" y="4453905"/>
            <a:ext cx="984516" cy="844223"/>
          </a:xfrm>
          <a:custGeom>
            <a:avLst/>
            <a:gdLst/>
            <a:ahLst/>
            <a:cxnLst/>
            <a:rect r="r" b="b" t="t" l="l"/>
            <a:pathLst>
              <a:path h="844223" w="984516">
                <a:moveTo>
                  <a:pt x="0" y="0"/>
                </a:moveTo>
                <a:lnTo>
                  <a:pt x="984517" y="0"/>
                </a:lnTo>
                <a:lnTo>
                  <a:pt x="984517" y="844222"/>
                </a:lnTo>
                <a:lnTo>
                  <a:pt x="0" y="84422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3975427">
            <a:off x="9279633" y="3403007"/>
            <a:ext cx="853899" cy="609470"/>
          </a:xfrm>
          <a:custGeom>
            <a:avLst/>
            <a:gdLst/>
            <a:ahLst/>
            <a:cxnLst/>
            <a:rect r="r" b="b" t="t" l="l"/>
            <a:pathLst>
              <a:path h="609470" w="853899">
                <a:moveTo>
                  <a:pt x="0" y="0"/>
                </a:moveTo>
                <a:lnTo>
                  <a:pt x="853899" y="0"/>
                </a:lnTo>
                <a:lnTo>
                  <a:pt x="853899" y="609470"/>
                </a:lnTo>
                <a:lnTo>
                  <a:pt x="0" y="60947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7890666" y="5168690"/>
            <a:ext cx="4433132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Organics Bin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9443441" y="3833603"/>
            <a:ext cx="1327582" cy="1194824"/>
          </a:xfrm>
          <a:custGeom>
            <a:avLst/>
            <a:gdLst/>
            <a:ahLst/>
            <a:cxnLst/>
            <a:rect r="r" b="b" t="t" l="l"/>
            <a:pathLst>
              <a:path h="1194824" w="1327582">
                <a:moveTo>
                  <a:pt x="0" y="0"/>
                </a:moveTo>
                <a:lnTo>
                  <a:pt x="1327583" y="0"/>
                </a:lnTo>
                <a:lnTo>
                  <a:pt x="1327583" y="1194823"/>
                </a:lnTo>
                <a:lnTo>
                  <a:pt x="0" y="119482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-8840920">
            <a:off x="10733200" y="3861830"/>
            <a:ext cx="922805" cy="1200396"/>
          </a:xfrm>
          <a:custGeom>
            <a:avLst/>
            <a:gdLst/>
            <a:ahLst/>
            <a:cxnLst/>
            <a:rect r="r" b="b" t="t" l="l"/>
            <a:pathLst>
              <a:path h="1200396" w="922805">
                <a:moveTo>
                  <a:pt x="922805" y="0"/>
                </a:moveTo>
                <a:lnTo>
                  <a:pt x="0" y="0"/>
                </a:lnTo>
                <a:lnTo>
                  <a:pt x="0" y="1200397"/>
                </a:lnTo>
                <a:lnTo>
                  <a:pt x="922805" y="1200397"/>
                </a:lnTo>
                <a:lnTo>
                  <a:pt x="92280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4202198">
            <a:off x="9882269" y="3518048"/>
            <a:ext cx="906622" cy="597237"/>
          </a:xfrm>
          <a:custGeom>
            <a:avLst/>
            <a:gdLst/>
            <a:ahLst/>
            <a:cxnLst/>
            <a:rect r="r" b="b" t="t" l="l"/>
            <a:pathLst>
              <a:path h="597237" w="906622">
                <a:moveTo>
                  <a:pt x="0" y="0"/>
                </a:moveTo>
                <a:lnTo>
                  <a:pt x="906622" y="0"/>
                </a:lnTo>
                <a:lnTo>
                  <a:pt x="906622" y="597237"/>
                </a:lnTo>
                <a:lnTo>
                  <a:pt x="0" y="59723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4891936" y="5950907"/>
            <a:ext cx="3252506" cy="4085148"/>
          </a:xfrm>
          <a:custGeom>
            <a:avLst/>
            <a:gdLst/>
            <a:ahLst/>
            <a:cxnLst/>
            <a:rect r="r" b="b" t="t" l="l"/>
            <a:pathLst>
              <a:path h="4085148" w="3252506">
                <a:moveTo>
                  <a:pt x="0" y="0"/>
                </a:moveTo>
                <a:lnTo>
                  <a:pt x="3252507" y="0"/>
                </a:lnTo>
                <a:lnTo>
                  <a:pt x="3252507" y="4085148"/>
                </a:lnTo>
                <a:lnTo>
                  <a:pt x="0" y="4085148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8604421" y="5869100"/>
            <a:ext cx="3226613" cy="4078439"/>
          </a:xfrm>
          <a:custGeom>
            <a:avLst/>
            <a:gdLst/>
            <a:ahLst/>
            <a:cxnLst/>
            <a:rect r="r" b="b" t="t" l="l"/>
            <a:pathLst>
              <a:path h="4078439" w="3226613">
                <a:moveTo>
                  <a:pt x="0" y="0"/>
                </a:moveTo>
                <a:lnTo>
                  <a:pt x="3226613" y="0"/>
                </a:lnTo>
                <a:lnTo>
                  <a:pt x="3226613" y="4078440"/>
                </a:lnTo>
                <a:lnTo>
                  <a:pt x="0" y="407844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1662634" y="5950907"/>
            <a:ext cx="3262898" cy="4085148"/>
          </a:xfrm>
          <a:custGeom>
            <a:avLst/>
            <a:gdLst/>
            <a:ahLst/>
            <a:cxnLst/>
            <a:rect r="r" b="b" t="t" l="l"/>
            <a:pathLst>
              <a:path h="4085148" w="3262898">
                <a:moveTo>
                  <a:pt x="0" y="0"/>
                </a:moveTo>
                <a:lnTo>
                  <a:pt x="3262897" y="0"/>
                </a:lnTo>
                <a:lnTo>
                  <a:pt x="3262897" y="4085148"/>
                </a:lnTo>
                <a:lnTo>
                  <a:pt x="0" y="4085148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990132" y="2267886"/>
            <a:ext cx="631795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Waste Disposal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413810" y="3231490"/>
            <a:ext cx="5098851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SB 1383 Requires: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339329" y="5187745"/>
            <a:ext cx="4433132" cy="471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Recyclables Bin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979165"/>
            <a:ext cx="3137564" cy="172533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AutoShape 4" id="4"/>
          <p:cNvSpPr/>
          <p:nvPr/>
        </p:nvSpPr>
        <p:spPr>
          <a:xfrm rot="0">
            <a:off x="0" y="905702"/>
            <a:ext cx="3980265" cy="245996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3137564" y="1548528"/>
            <a:ext cx="3293626" cy="2823644"/>
          </a:xfrm>
          <a:custGeom>
            <a:avLst/>
            <a:gdLst/>
            <a:ahLst/>
            <a:cxnLst/>
            <a:rect r="r" b="b" t="t" l="l"/>
            <a:pathLst>
              <a:path h="2823644" w="3293626">
                <a:moveTo>
                  <a:pt x="0" y="0"/>
                </a:moveTo>
                <a:lnTo>
                  <a:pt x="3293626" y="0"/>
                </a:lnTo>
                <a:lnTo>
                  <a:pt x="3293626" y="2823644"/>
                </a:lnTo>
                <a:lnTo>
                  <a:pt x="0" y="282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180" t="0" r="-6786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18787">
            <a:off x="706121" y="5700713"/>
            <a:ext cx="6056659" cy="3406871"/>
          </a:xfrm>
          <a:custGeom>
            <a:avLst/>
            <a:gdLst/>
            <a:ahLst/>
            <a:cxnLst/>
            <a:rect r="r" b="b" t="t" l="l"/>
            <a:pathLst>
              <a:path h="3406871" w="6056659">
                <a:moveTo>
                  <a:pt x="0" y="0"/>
                </a:moveTo>
                <a:lnTo>
                  <a:pt x="6056659" y="0"/>
                </a:lnTo>
                <a:lnTo>
                  <a:pt x="6056659" y="3406870"/>
                </a:lnTo>
                <a:lnTo>
                  <a:pt x="0" y="34068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70564">
            <a:off x="4960796" y="5615632"/>
            <a:ext cx="3259273" cy="3826770"/>
          </a:xfrm>
          <a:custGeom>
            <a:avLst/>
            <a:gdLst/>
            <a:ahLst/>
            <a:cxnLst/>
            <a:rect r="r" b="b" t="t" l="l"/>
            <a:pathLst>
              <a:path h="3826770" w="3259273">
                <a:moveTo>
                  <a:pt x="0" y="0"/>
                </a:moveTo>
                <a:lnTo>
                  <a:pt x="3259273" y="0"/>
                </a:lnTo>
                <a:lnTo>
                  <a:pt x="3259273" y="3826770"/>
                </a:lnTo>
                <a:lnTo>
                  <a:pt x="0" y="38267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3713" t="0" r="-55018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053397" y="2528710"/>
            <a:ext cx="2380825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Voting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255470" y="3708814"/>
            <a:ext cx="8666161" cy="4493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2701" indent="-251351" lvl="1">
              <a:lnSpc>
                <a:spcPts val="3259"/>
              </a:lnSpc>
              <a:buFont typeface="Arial"/>
              <a:buChar char="•"/>
            </a:pPr>
            <a:r>
              <a:rPr lang="en-US" sz="232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Change from 2024 Taste of Lake Forest: no Taste Cards</a:t>
            </a:r>
          </a:p>
          <a:p>
            <a:pPr algn="l">
              <a:lnSpc>
                <a:spcPts val="3259"/>
              </a:lnSpc>
            </a:pPr>
          </a:p>
          <a:p>
            <a:pPr algn="l" marL="502701" indent="-251351" lvl="1">
              <a:lnSpc>
                <a:spcPts val="3259"/>
              </a:lnSpc>
              <a:buFont typeface="Arial"/>
              <a:buChar char="•"/>
            </a:pPr>
            <a:r>
              <a:rPr lang="en-US" sz="232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Voting will be advertised throughout the event via signage</a:t>
            </a:r>
          </a:p>
          <a:p>
            <a:pPr algn="l">
              <a:lnSpc>
                <a:spcPts val="3259"/>
              </a:lnSpc>
            </a:pPr>
          </a:p>
          <a:p>
            <a:pPr algn="l" marL="502701" indent="-251351" lvl="1">
              <a:lnSpc>
                <a:spcPts val="3259"/>
              </a:lnSpc>
              <a:buFont typeface="Arial"/>
              <a:buChar char="•"/>
            </a:pPr>
            <a:r>
              <a:rPr lang="en-US" sz="232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QR codes and links will lead to a Google Form</a:t>
            </a:r>
          </a:p>
          <a:p>
            <a:pPr algn="l" marL="1005402" indent="-335134" lvl="2">
              <a:lnSpc>
                <a:spcPts val="3259"/>
              </a:lnSpc>
              <a:buFont typeface="Arial"/>
              <a:buChar char="⚬"/>
            </a:pPr>
            <a:r>
              <a:rPr lang="en-US" sz="232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ex: bit.ly/taste2025</a:t>
            </a:r>
          </a:p>
          <a:p>
            <a:pPr algn="l">
              <a:lnSpc>
                <a:spcPts val="3259"/>
              </a:lnSpc>
            </a:pPr>
          </a:p>
          <a:p>
            <a:pPr algn="l" marL="502701" indent="-251351" lvl="1">
              <a:lnSpc>
                <a:spcPts val="3259"/>
              </a:lnSpc>
              <a:buFont typeface="Arial"/>
              <a:buChar char="•"/>
            </a:pPr>
            <a:r>
              <a:rPr lang="en-US" sz="232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Voting closes at 7:00 p.m. and winners will be announced and invited on stage at 7:15 p.m.</a:t>
            </a:r>
          </a:p>
          <a:p>
            <a:pPr algn="l" marL="1005402" indent="-335134" lvl="2">
              <a:lnSpc>
                <a:spcPts val="3259"/>
              </a:lnSpc>
              <a:buFont typeface="Arial"/>
              <a:buChar char="⚬"/>
            </a:pPr>
            <a:r>
              <a:rPr lang="en-US" sz="232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 is </a:t>
            </a:r>
            <a:r>
              <a:rPr lang="en-US" sz="2328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crucial </a:t>
            </a:r>
            <a:r>
              <a:rPr lang="en-US" sz="232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 stay until the end of the event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978321" y="4473481"/>
            <a:ext cx="4509933" cy="398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Sample A-Frame Design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830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842028" cy="10287000"/>
            <a:chOff x="0" y="0"/>
            <a:chExt cx="1178937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1366" t="0" r="21366" b="0"/>
            <a:stretch>
              <a:fillRect/>
            </a:stretch>
          </p:blipFill>
          <p:spPr>
            <a:xfrm flipH="false" flipV="false">
              <a:off x="0" y="0"/>
              <a:ext cx="11789370" cy="13716000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rot="0">
            <a:off x="5912654" y="6714881"/>
            <a:ext cx="5674523" cy="1790822"/>
          </a:xfrm>
          <a:prstGeom prst="rect">
            <a:avLst/>
          </a:prstGeom>
          <a:solidFill>
            <a:srgbClr val="AB722C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11930537" y="6727291"/>
            <a:ext cx="5674523" cy="1767905"/>
            <a:chOff x="0" y="0"/>
            <a:chExt cx="12447545" cy="387804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447546" cy="3878049"/>
            </a:xfrm>
            <a:custGeom>
              <a:avLst/>
              <a:gdLst/>
              <a:ahLst/>
              <a:cxnLst/>
              <a:rect r="r" b="b" t="t" l="l"/>
              <a:pathLst>
                <a:path h="3878049" w="12447546">
                  <a:moveTo>
                    <a:pt x="0" y="0"/>
                  </a:moveTo>
                  <a:lnTo>
                    <a:pt x="0" y="3878049"/>
                  </a:lnTo>
                  <a:lnTo>
                    <a:pt x="12447546" y="3878049"/>
                  </a:lnTo>
                  <a:lnTo>
                    <a:pt x="12447546" y="0"/>
                  </a:lnTo>
                  <a:lnTo>
                    <a:pt x="0" y="0"/>
                  </a:lnTo>
                  <a:close/>
                  <a:moveTo>
                    <a:pt x="12386585" y="3817089"/>
                  </a:moveTo>
                  <a:lnTo>
                    <a:pt x="59690" y="3817089"/>
                  </a:lnTo>
                  <a:lnTo>
                    <a:pt x="59690" y="59690"/>
                  </a:lnTo>
                  <a:lnTo>
                    <a:pt x="12386585" y="59690"/>
                  </a:lnTo>
                  <a:lnTo>
                    <a:pt x="12386585" y="3817089"/>
                  </a:lnTo>
                  <a:close/>
                </a:path>
              </a:pathLst>
            </a:custGeom>
            <a:solidFill>
              <a:srgbClr val="AB722C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9353560" y="2660890"/>
            <a:ext cx="631795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Equipment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70527" y="7342350"/>
            <a:ext cx="3269097" cy="56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9"/>
              </a:lnSpc>
            </a:pPr>
            <a:r>
              <a:rPr lang="en-US" sz="3699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City Provides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505621" y="7330892"/>
            <a:ext cx="3843120" cy="560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9"/>
              </a:lnSpc>
            </a:pPr>
            <a:r>
              <a:rPr lang="en-US" sz="3699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Business Provides</a:t>
            </a:r>
          </a:p>
        </p:txBody>
      </p:sp>
      <p:sp>
        <p:nvSpPr>
          <p:cNvPr name="AutoShape 10" id="10"/>
          <p:cNvSpPr/>
          <p:nvPr/>
        </p:nvSpPr>
        <p:spPr>
          <a:xfrm>
            <a:off x="11988610" y="1009650"/>
            <a:ext cx="6492240" cy="0"/>
          </a:xfrm>
          <a:prstGeom prst="line">
            <a:avLst/>
          </a:prstGeom>
          <a:ln cap="flat" w="38100">
            <a:solidFill>
              <a:srgbClr val="AB722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6310011" y="7220263"/>
            <a:ext cx="831917" cy="804879"/>
          </a:xfrm>
          <a:custGeom>
            <a:avLst/>
            <a:gdLst/>
            <a:ahLst/>
            <a:cxnLst/>
            <a:rect r="r" b="b" t="t" l="l"/>
            <a:pathLst>
              <a:path h="804879" w="831917">
                <a:moveTo>
                  <a:pt x="0" y="0"/>
                </a:moveTo>
                <a:lnTo>
                  <a:pt x="831916" y="0"/>
                </a:lnTo>
                <a:lnTo>
                  <a:pt x="831916" y="804879"/>
                </a:lnTo>
                <a:lnTo>
                  <a:pt x="0" y="80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482050" y="7137602"/>
            <a:ext cx="790558" cy="753994"/>
          </a:xfrm>
          <a:custGeom>
            <a:avLst/>
            <a:gdLst/>
            <a:ahLst/>
            <a:cxnLst/>
            <a:rect r="r" b="b" t="t" l="l"/>
            <a:pathLst>
              <a:path h="753994" w="790558">
                <a:moveTo>
                  <a:pt x="0" y="0"/>
                </a:moveTo>
                <a:lnTo>
                  <a:pt x="790558" y="0"/>
                </a:lnTo>
                <a:lnTo>
                  <a:pt x="790558" y="753994"/>
                </a:lnTo>
                <a:lnTo>
                  <a:pt x="0" y="7539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948953"/>
            <a:ext cx="781050" cy="202745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1955755" y="962025"/>
            <a:ext cx="6164826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The City Provides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177519" y="2908749"/>
            <a:ext cx="3192377" cy="550284"/>
          </a:xfrm>
          <a:custGeom>
            <a:avLst/>
            <a:gdLst/>
            <a:ahLst/>
            <a:cxnLst/>
            <a:rect r="r" b="b" t="t" l="l"/>
            <a:pathLst>
              <a:path h="550284" w="3192377">
                <a:moveTo>
                  <a:pt x="0" y="0"/>
                </a:moveTo>
                <a:lnTo>
                  <a:pt x="3192376" y="0"/>
                </a:lnTo>
                <a:lnTo>
                  <a:pt x="3192376" y="550284"/>
                </a:lnTo>
                <a:lnTo>
                  <a:pt x="0" y="55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95793" y="2533233"/>
            <a:ext cx="2478696" cy="1301315"/>
          </a:xfrm>
          <a:custGeom>
            <a:avLst/>
            <a:gdLst/>
            <a:ahLst/>
            <a:cxnLst/>
            <a:rect r="r" b="b" t="t" l="l"/>
            <a:pathLst>
              <a:path h="1301315" w="2478696">
                <a:moveTo>
                  <a:pt x="0" y="0"/>
                </a:moveTo>
                <a:lnTo>
                  <a:pt x="2478695" y="0"/>
                </a:lnTo>
                <a:lnTo>
                  <a:pt x="2478695" y="1301315"/>
                </a:lnTo>
                <a:lnTo>
                  <a:pt x="0" y="1301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753153" y="2137142"/>
            <a:ext cx="2041107" cy="2041107"/>
          </a:xfrm>
          <a:custGeom>
            <a:avLst/>
            <a:gdLst/>
            <a:ahLst/>
            <a:cxnLst/>
            <a:rect r="r" b="b" t="t" l="l"/>
            <a:pathLst>
              <a:path h="2041107" w="2041107">
                <a:moveTo>
                  <a:pt x="0" y="0"/>
                </a:moveTo>
                <a:lnTo>
                  <a:pt x="2041108" y="0"/>
                </a:lnTo>
                <a:lnTo>
                  <a:pt x="2041108" y="2041108"/>
                </a:lnTo>
                <a:lnTo>
                  <a:pt x="0" y="20411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273354" y="2407447"/>
            <a:ext cx="1789817" cy="1789817"/>
          </a:xfrm>
          <a:custGeom>
            <a:avLst/>
            <a:gdLst/>
            <a:ahLst/>
            <a:cxnLst/>
            <a:rect r="r" b="b" t="t" l="l"/>
            <a:pathLst>
              <a:path h="1789817" w="1789817">
                <a:moveTo>
                  <a:pt x="0" y="0"/>
                </a:moveTo>
                <a:lnTo>
                  <a:pt x="1789817" y="0"/>
                </a:lnTo>
                <a:lnTo>
                  <a:pt x="1789817" y="1789818"/>
                </a:lnTo>
                <a:lnTo>
                  <a:pt x="0" y="17898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80482" y="7139400"/>
            <a:ext cx="1849909" cy="1185464"/>
          </a:xfrm>
          <a:custGeom>
            <a:avLst/>
            <a:gdLst/>
            <a:ahLst/>
            <a:cxnLst/>
            <a:rect r="r" b="b" t="t" l="l"/>
            <a:pathLst>
              <a:path h="1185464" w="1849909">
                <a:moveTo>
                  <a:pt x="0" y="0"/>
                </a:moveTo>
                <a:lnTo>
                  <a:pt x="1849909" y="0"/>
                </a:lnTo>
                <a:lnTo>
                  <a:pt x="1849909" y="1185464"/>
                </a:lnTo>
                <a:lnTo>
                  <a:pt x="0" y="11854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444807" y="6225559"/>
            <a:ext cx="1480010" cy="2099305"/>
          </a:xfrm>
          <a:custGeom>
            <a:avLst/>
            <a:gdLst/>
            <a:ahLst/>
            <a:cxnLst/>
            <a:rect r="r" b="b" t="t" l="l"/>
            <a:pathLst>
              <a:path h="2099305" w="1480010">
                <a:moveTo>
                  <a:pt x="0" y="0"/>
                </a:moveTo>
                <a:lnTo>
                  <a:pt x="1480011" y="0"/>
                </a:lnTo>
                <a:lnTo>
                  <a:pt x="1480011" y="2099305"/>
                </a:lnTo>
                <a:lnTo>
                  <a:pt x="0" y="20993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275323" y="6398742"/>
            <a:ext cx="996768" cy="1926122"/>
          </a:xfrm>
          <a:custGeom>
            <a:avLst/>
            <a:gdLst/>
            <a:ahLst/>
            <a:cxnLst/>
            <a:rect r="r" b="b" t="t" l="l"/>
            <a:pathLst>
              <a:path h="1926122" w="996768">
                <a:moveTo>
                  <a:pt x="0" y="0"/>
                </a:moveTo>
                <a:lnTo>
                  <a:pt x="996768" y="0"/>
                </a:lnTo>
                <a:lnTo>
                  <a:pt x="996768" y="1926122"/>
                </a:lnTo>
                <a:lnTo>
                  <a:pt x="0" y="19261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296538" y="4376542"/>
            <a:ext cx="3088624" cy="1047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2"/>
              </a:lnSpc>
            </a:pPr>
            <a:r>
              <a:rPr lang="en-US" sz="3015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Banner With </a:t>
            </a:r>
          </a:p>
          <a:p>
            <a:pPr algn="ctr">
              <a:lnSpc>
                <a:spcPts val="4222"/>
              </a:lnSpc>
            </a:pPr>
            <a:r>
              <a:rPr lang="en-US" sz="3015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Business Name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90854" y="4300523"/>
            <a:ext cx="2888573" cy="514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2"/>
              </a:lnSpc>
            </a:pPr>
            <a:r>
              <a:rPr lang="en-US" sz="3015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10 x 10 tarp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206545" y="4376542"/>
            <a:ext cx="2197784" cy="1047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2"/>
              </a:lnSpc>
            </a:pPr>
            <a:r>
              <a:rPr lang="en-US" sz="3015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$500 Payment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15288" y="8706059"/>
            <a:ext cx="2888573" cy="1047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2"/>
              </a:lnSpc>
            </a:pPr>
            <a:r>
              <a:rPr lang="en-US" sz="3015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Hand washing station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291590" y="8744362"/>
            <a:ext cx="2964233" cy="514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2"/>
              </a:lnSpc>
            </a:pPr>
            <a:r>
              <a:rPr lang="en-US" sz="3015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Parking Permit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230746" y="8706059"/>
            <a:ext cx="2197784" cy="514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2"/>
              </a:lnSpc>
            </a:pPr>
            <a:r>
              <a:rPr lang="en-US" sz="3015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(1) 6 ft table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837815" y="2974936"/>
            <a:ext cx="1872211" cy="327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4"/>
              </a:lnSpc>
            </a:pPr>
            <a:r>
              <a:rPr lang="en-US" sz="1938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Business Name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830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948953"/>
            <a:ext cx="781050" cy="202745"/>
          </a:xfrm>
          <a:prstGeom prst="rect">
            <a:avLst/>
          </a:prstGeom>
          <a:solidFill>
            <a:srgbClr val="AB722C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1955755" y="962025"/>
            <a:ext cx="8219223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999" b="true">
                <a:solidFill>
                  <a:srgbClr val="FFFFF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The Business Provides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363863" y="2540051"/>
            <a:ext cx="1245323" cy="1316061"/>
          </a:xfrm>
          <a:custGeom>
            <a:avLst/>
            <a:gdLst/>
            <a:ahLst/>
            <a:cxnLst/>
            <a:rect r="r" b="b" t="t" l="l"/>
            <a:pathLst>
              <a:path h="1316061" w="1245323">
                <a:moveTo>
                  <a:pt x="0" y="0"/>
                </a:moveTo>
                <a:lnTo>
                  <a:pt x="1245323" y="0"/>
                </a:lnTo>
                <a:lnTo>
                  <a:pt x="1245323" y="1316061"/>
                </a:lnTo>
                <a:lnTo>
                  <a:pt x="0" y="1316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732551" y="2281227"/>
            <a:ext cx="1092376" cy="1664573"/>
          </a:xfrm>
          <a:custGeom>
            <a:avLst/>
            <a:gdLst/>
            <a:ahLst/>
            <a:cxnLst/>
            <a:rect r="r" b="b" t="t" l="l"/>
            <a:pathLst>
              <a:path h="1664573" w="1092376">
                <a:moveTo>
                  <a:pt x="0" y="0"/>
                </a:moveTo>
                <a:lnTo>
                  <a:pt x="1092376" y="0"/>
                </a:lnTo>
                <a:lnTo>
                  <a:pt x="1092376" y="1664573"/>
                </a:lnTo>
                <a:lnTo>
                  <a:pt x="0" y="1664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23828" y="2612683"/>
            <a:ext cx="1940363" cy="1243429"/>
          </a:xfrm>
          <a:custGeom>
            <a:avLst/>
            <a:gdLst/>
            <a:ahLst/>
            <a:cxnLst/>
            <a:rect r="r" b="b" t="t" l="l"/>
            <a:pathLst>
              <a:path h="1243429" w="1940363">
                <a:moveTo>
                  <a:pt x="0" y="0"/>
                </a:moveTo>
                <a:lnTo>
                  <a:pt x="1940363" y="0"/>
                </a:lnTo>
                <a:lnTo>
                  <a:pt x="1940363" y="1243429"/>
                </a:lnTo>
                <a:lnTo>
                  <a:pt x="0" y="1243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68186" y="2281227"/>
            <a:ext cx="1929782" cy="1659612"/>
          </a:xfrm>
          <a:custGeom>
            <a:avLst/>
            <a:gdLst/>
            <a:ahLst/>
            <a:cxnLst/>
            <a:rect r="r" b="b" t="t" l="l"/>
            <a:pathLst>
              <a:path h="1659612" w="1929782">
                <a:moveTo>
                  <a:pt x="0" y="0"/>
                </a:moveTo>
                <a:lnTo>
                  <a:pt x="1929782" y="0"/>
                </a:lnTo>
                <a:lnTo>
                  <a:pt x="1929782" y="1659612"/>
                </a:lnTo>
                <a:lnTo>
                  <a:pt x="0" y="1659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996333" y="6502514"/>
            <a:ext cx="1873488" cy="1873488"/>
          </a:xfrm>
          <a:custGeom>
            <a:avLst/>
            <a:gdLst/>
            <a:ahLst/>
            <a:cxnLst/>
            <a:rect r="r" b="b" t="t" l="l"/>
            <a:pathLst>
              <a:path h="1873488" w="1873488">
                <a:moveTo>
                  <a:pt x="0" y="0"/>
                </a:moveTo>
                <a:lnTo>
                  <a:pt x="1873488" y="0"/>
                </a:lnTo>
                <a:lnTo>
                  <a:pt x="1873488" y="1873488"/>
                </a:lnTo>
                <a:lnTo>
                  <a:pt x="0" y="18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669806" y="6883372"/>
            <a:ext cx="2027028" cy="1492630"/>
          </a:xfrm>
          <a:custGeom>
            <a:avLst/>
            <a:gdLst/>
            <a:ahLst/>
            <a:cxnLst/>
            <a:rect r="r" b="b" t="t" l="l"/>
            <a:pathLst>
              <a:path h="1492630" w="2027028">
                <a:moveTo>
                  <a:pt x="0" y="0"/>
                </a:moveTo>
                <a:lnTo>
                  <a:pt x="2027028" y="0"/>
                </a:lnTo>
                <a:lnTo>
                  <a:pt x="2027028" y="1492630"/>
                </a:lnTo>
                <a:lnTo>
                  <a:pt x="0" y="1492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48813" y="6572211"/>
            <a:ext cx="1183738" cy="1803791"/>
          </a:xfrm>
          <a:custGeom>
            <a:avLst/>
            <a:gdLst/>
            <a:ahLst/>
            <a:cxnLst/>
            <a:rect r="r" b="b" t="t" l="l"/>
            <a:pathLst>
              <a:path h="1803791" w="1183738">
                <a:moveTo>
                  <a:pt x="0" y="0"/>
                </a:moveTo>
                <a:lnTo>
                  <a:pt x="1183738" y="0"/>
                </a:lnTo>
                <a:lnTo>
                  <a:pt x="1183738" y="1803791"/>
                </a:lnTo>
                <a:lnTo>
                  <a:pt x="0" y="18037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935092" y="7104809"/>
            <a:ext cx="889836" cy="1271194"/>
          </a:xfrm>
          <a:custGeom>
            <a:avLst/>
            <a:gdLst/>
            <a:ahLst/>
            <a:cxnLst/>
            <a:rect r="r" b="b" t="t" l="l"/>
            <a:pathLst>
              <a:path h="1271194" w="889836">
                <a:moveTo>
                  <a:pt x="0" y="0"/>
                </a:moveTo>
                <a:lnTo>
                  <a:pt x="889835" y="0"/>
                </a:lnTo>
                <a:lnTo>
                  <a:pt x="889835" y="1271193"/>
                </a:lnTo>
                <a:lnTo>
                  <a:pt x="0" y="12711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246555" y="4182497"/>
            <a:ext cx="3094909" cy="514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3022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(2) 6FT Tables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209709" y="4106323"/>
            <a:ext cx="3233114" cy="1049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3022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Food warmers &amp;</a:t>
            </a:r>
          </a:p>
          <a:p>
            <a:pPr algn="ctr">
              <a:lnSpc>
                <a:spcPts val="4230"/>
              </a:lnSpc>
            </a:pPr>
            <a:r>
              <a:rPr lang="en-US" sz="3022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serving utensils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85851" y="4191051"/>
            <a:ext cx="2894451" cy="514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3022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1,000 Samples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35828" y="8520824"/>
            <a:ext cx="2894451" cy="514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3022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10 x 10 Canopy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556398" y="8520824"/>
            <a:ext cx="2253845" cy="514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3022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Tablecloths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32694" y="8520824"/>
            <a:ext cx="3969455" cy="1049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3022">
                <a:solidFill>
                  <a:srgbClr val="FFF2CA"/>
                </a:solidFill>
                <a:latin typeface="Montserrat"/>
                <a:ea typeface="Montserrat"/>
                <a:cs typeface="Montserrat"/>
                <a:sym typeface="Montserrat"/>
              </a:rPr>
              <a:t>Promotional items, flyers, menus, etc.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DAGhuN1vhcw</dc:identifier>
  <dcterms:modified xsi:type="dcterms:W3CDTF">2011-08-01T06:04:30Z</dcterms:modified>
  <cp:revision>1</cp:revision>
  <dc:title>2025 Taste Participants Meeting</dc:title>
</cp:coreProperties>
</file>